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Medium" charset="1" panose="00000600000000000000"/>
      <p:regular r:id="rId25"/>
    </p:embeddedFont>
    <p:embeddedFont>
      <p:font typeface="Red Hat Display Bold" charset="1" panose="02010803040201060303"/>
      <p:regular r:id="rId26"/>
    </p:embeddedFont>
    <p:embeddedFont>
      <p:font typeface="Montserrat Light" charset="1" panose="00000400000000000000"/>
      <p:regular r:id="rId27"/>
    </p:embeddedFont>
    <p:embeddedFont>
      <p:font typeface="Montserrat Bold" charset="1" panose="00000800000000000000"/>
      <p:regular r:id="rId28"/>
    </p:embeddedFont>
    <p:embeddedFont>
      <p:font typeface="Montserrat" charset="1" panose="00000500000000000000"/>
      <p:regular r:id="rId29"/>
    </p:embeddedFont>
    <p:embeddedFont>
      <p:font typeface="Red Hat Display" charset="1" panose="020105030402010603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sciencedirect.com/science/article/abs/pii/S0065245808600492" TargetMode="External" Type="http://schemas.openxmlformats.org/officeDocument/2006/relationships/hyperlink"/><Relationship Id="rId11" Target="https://dl.acm.org/doi/10.1145/2523813" TargetMode="External" Type="http://schemas.openxmlformats.org/officeDocument/2006/relationships/hyperlink"/><Relationship Id="rId12" Target="https://www.ibm.com/think/topics/model-drift#:~:text=Model%20drift%20refers%20to%20the,decision%2Dmaking%20and%20bad%20predictions." TargetMode="External" Type="http://schemas.openxmlformats.org/officeDocument/2006/relationships/hyperlink"/><Relationship Id="rId13" Target="https://datascientest.com/en/adversarial-attack-definition-and-protection-against-this-threat" TargetMode="External" Type="http://schemas.openxmlformats.org/officeDocument/2006/relationships/hyperlink"/><Relationship Id="rId14" Target="https://datascientest.com/en/adversarial-attack-definition-and-protection-against-this-threat" TargetMode="External" Type="http://schemas.openxmlformats.org/officeDocument/2006/relationships/hyperlink"/><Relationship Id="rId15" Target="https://www.foreseemed.com/artificial-intelligence-in-healthcare" TargetMode="External" Type="http://schemas.openxmlformats.org/officeDocument/2006/relationships/hyperlink"/><Relationship Id="rId16" Target="https://ai.engineering.columbia.edu/ai-applications/ai-video-games/" TargetMode="External" Type="http://schemas.openxmlformats.org/officeDocument/2006/relationships/hyperlink"/><Relationship Id="rId17" Target="https://www.geeksforgeeks.org/artificial-intelligence-in-robotics/" TargetMode="External" Type="http://schemas.openxmlformats.org/officeDocument/2006/relationships/hyperlink"/><Relationship Id="rId18" Target="https://www.weforum.org/stories/2016/10/top-10-ethical-issues-in-artificial-intelligence/" TargetMode="External" Type="http://schemas.openxmlformats.org/officeDocument/2006/relationships/hyperlink"/><Relationship Id="rId19" Target="https://lumenalta.com/insights/ai-problems-9-common-challenges-and-solutions" TargetMode="External" Type="http://schemas.openxmlformats.org/officeDocument/2006/relationships/hyperlink"/><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https://www.ibm.com/think/topics/artificial-intelligence" TargetMode="External" Type="http://schemas.openxmlformats.org/officeDocument/2006/relationships/hyperlink"/><Relationship Id="rId6" Target="https://www.sap.com/mena/products/artificial-intelligence/what-is-machine-learning.html#:~:text=Machine%20learning%20is%20a%20subset,Explore%20AI%20solutions" TargetMode="External" Type="http://schemas.openxmlformats.org/officeDocument/2006/relationships/hyperlink"/><Relationship Id="rId7" Target="https://www.ibm.com/think/topics/natural-language-processing" TargetMode="External" Type="http://schemas.openxmlformats.org/officeDocument/2006/relationships/hyperlink"/><Relationship Id="rId8" Target="https://www.ibm.com/think/topics/deep-learning" TargetMode="External" Type="http://schemas.openxmlformats.org/officeDocument/2006/relationships/hyperlink"/><Relationship Id="rId9" Target="https://www.ibm.com/think/topics/deep-learning"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8648172">
            <a:off x="13278231" y="-3506375"/>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4">
              <a:alphaModFix amt="38000"/>
            </a:blip>
            <a:stretch>
              <a:fillRect l="0" t="0" r="0" b="0"/>
            </a:stretch>
          </a:blipFill>
        </p:spPr>
      </p:sp>
      <p:grpSp>
        <p:nvGrpSpPr>
          <p:cNvPr name="Group 8" id="8"/>
          <p:cNvGrpSpPr/>
          <p:nvPr/>
        </p:nvGrpSpPr>
        <p:grpSpPr>
          <a:xfrm rot="0">
            <a:off x="7386165" y="6203730"/>
            <a:ext cx="4564407" cy="994193"/>
            <a:chOff x="0" y="0"/>
            <a:chExt cx="1202148" cy="261845"/>
          </a:xfrm>
        </p:grpSpPr>
        <p:sp>
          <p:nvSpPr>
            <p:cNvPr name="Freeform 9" id="9"/>
            <p:cNvSpPr/>
            <p:nvPr/>
          </p:nvSpPr>
          <p:spPr>
            <a:xfrm flipH="false" flipV="false" rot="0">
              <a:off x="0" y="0"/>
              <a:ext cx="1202148" cy="261845"/>
            </a:xfrm>
            <a:custGeom>
              <a:avLst/>
              <a:gdLst/>
              <a:ahLst/>
              <a:cxnLst/>
              <a:rect r="r" b="b" t="t" l="l"/>
              <a:pathLst>
                <a:path h="261845" w="1202148">
                  <a:moveTo>
                    <a:pt x="54277" y="0"/>
                  </a:moveTo>
                  <a:lnTo>
                    <a:pt x="1147872" y="0"/>
                  </a:lnTo>
                  <a:cubicBezTo>
                    <a:pt x="1177848" y="0"/>
                    <a:pt x="1202148" y="24301"/>
                    <a:pt x="1202148" y="54277"/>
                  </a:cubicBezTo>
                  <a:lnTo>
                    <a:pt x="1202148" y="207568"/>
                  </a:lnTo>
                  <a:cubicBezTo>
                    <a:pt x="1202148" y="221963"/>
                    <a:pt x="1196430" y="235769"/>
                    <a:pt x="1186251" y="245948"/>
                  </a:cubicBezTo>
                  <a:cubicBezTo>
                    <a:pt x="1176072" y="256127"/>
                    <a:pt x="1162267" y="261845"/>
                    <a:pt x="1147872" y="261845"/>
                  </a:cubicBezTo>
                  <a:lnTo>
                    <a:pt x="54277" y="261845"/>
                  </a:lnTo>
                  <a:cubicBezTo>
                    <a:pt x="39882" y="261845"/>
                    <a:pt x="26076" y="256127"/>
                    <a:pt x="15897" y="245948"/>
                  </a:cubicBezTo>
                  <a:cubicBezTo>
                    <a:pt x="5718" y="235769"/>
                    <a:pt x="0" y="221963"/>
                    <a:pt x="0" y="207568"/>
                  </a:cubicBezTo>
                  <a:lnTo>
                    <a:pt x="0" y="54277"/>
                  </a:lnTo>
                  <a:cubicBezTo>
                    <a:pt x="0" y="39882"/>
                    <a:pt x="5718" y="26076"/>
                    <a:pt x="15897" y="15897"/>
                  </a:cubicBezTo>
                  <a:cubicBezTo>
                    <a:pt x="26076" y="5718"/>
                    <a:pt x="39882" y="0"/>
                    <a:pt x="54277" y="0"/>
                  </a:cubicBezTo>
                  <a:close/>
                </a:path>
              </a:pathLst>
            </a:custGeom>
            <a:solidFill>
              <a:srgbClr val="542C49">
                <a:alpha val="80000"/>
              </a:srgbClr>
            </a:solidFill>
            <a:ln w="38100" cap="rnd">
              <a:solidFill>
                <a:srgbClr val="F7F3F2">
                  <a:alpha val="80000"/>
                </a:srgbClr>
              </a:solidFill>
              <a:prstDash val="solid"/>
              <a:round/>
            </a:ln>
          </p:spPr>
        </p:sp>
        <p:sp>
          <p:nvSpPr>
            <p:cNvPr name="TextBox 10" id="10"/>
            <p:cNvSpPr txBox="true"/>
            <p:nvPr/>
          </p:nvSpPr>
          <p:spPr>
            <a:xfrm>
              <a:off x="0" y="-47625"/>
              <a:ext cx="1202148" cy="309470"/>
            </a:xfrm>
            <a:prstGeom prst="rect">
              <a:avLst/>
            </a:prstGeom>
          </p:spPr>
          <p:txBody>
            <a:bodyPr anchor="ctr" rtlCol="false" tIns="50800" lIns="50800" bIns="50800" rIns="50800"/>
            <a:lstStyle/>
            <a:p>
              <a:pPr algn="ctr">
                <a:lnSpc>
                  <a:spcPts val="3571"/>
                </a:lnSpc>
              </a:pPr>
            </a:p>
          </p:txBody>
        </p:sp>
      </p:grpSp>
      <p:sp>
        <p:nvSpPr>
          <p:cNvPr name="TextBox 11" id="11"/>
          <p:cNvSpPr txBox="true"/>
          <p:nvPr/>
        </p:nvSpPr>
        <p:spPr>
          <a:xfrm rot="0">
            <a:off x="7649180" y="6273144"/>
            <a:ext cx="4202583" cy="807740"/>
          </a:xfrm>
          <a:prstGeom prst="rect">
            <a:avLst/>
          </a:prstGeom>
        </p:spPr>
        <p:txBody>
          <a:bodyPr anchor="t" rtlCol="false" tIns="0" lIns="0" bIns="0" rIns="0">
            <a:spAutoFit/>
          </a:bodyPr>
          <a:lstStyle/>
          <a:p>
            <a:pPr algn="l">
              <a:lnSpc>
                <a:spcPts val="3253"/>
              </a:lnSpc>
            </a:pPr>
            <a:r>
              <a:rPr lang="en-US" sz="2324" b="true">
                <a:solidFill>
                  <a:srgbClr val="F7F3F2"/>
                </a:solidFill>
                <a:latin typeface="Montserrat Medium"/>
                <a:ea typeface="Montserrat Medium"/>
                <a:cs typeface="Montserrat Medium"/>
                <a:sym typeface="Montserrat Medium"/>
              </a:rPr>
              <a:t>DONE BY: RAGHAD JABER </a:t>
            </a:r>
          </a:p>
          <a:p>
            <a:pPr algn="l">
              <a:lnSpc>
                <a:spcPts val="3253"/>
              </a:lnSpc>
            </a:pPr>
            <a:r>
              <a:rPr lang="en-US" b="true" sz="2324">
                <a:solidFill>
                  <a:srgbClr val="F7F3F2"/>
                </a:solidFill>
                <a:latin typeface="Montserrat Medium"/>
                <a:ea typeface="Montserrat Medium"/>
                <a:cs typeface="Montserrat Medium"/>
                <a:sym typeface="Montserrat Medium"/>
              </a:rPr>
              <a:t>23110155</a:t>
            </a:r>
          </a:p>
        </p:txBody>
      </p:sp>
      <p:sp>
        <p:nvSpPr>
          <p:cNvPr name="TextBox 12" id="12"/>
          <p:cNvSpPr txBox="true"/>
          <p:nvPr/>
        </p:nvSpPr>
        <p:spPr>
          <a:xfrm rot="0">
            <a:off x="7386165" y="3401569"/>
            <a:ext cx="9128814" cy="2402575"/>
          </a:xfrm>
          <a:prstGeom prst="rect">
            <a:avLst/>
          </a:prstGeom>
        </p:spPr>
        <p:txBody>
          <a:bodyPr anchor="t" rtlCol="false" tIns="0" lIns="0" bIns="0" rIns="0">
            <a:spAutoFit/>
          </a:bodyPr>
          <a:lstStyle/>
          <a:p>
            <a:pPr algn="l">
              <a:lnSpc>
                <a:spcPts val="9557"/>
              </a:lnSpc>
            </a:pPr>
            <a:r>
              <a:rPr lang="en-US" b="true" sz="7676" spc="130">
                <a:solidFill>
                  <a:srgbClr val="F7F3F2"/>
                </a:solidFill>
                <a:latin typeface="Red Hat Display Bold"/>
                <a:ea typeface="Red Hat Display Bold"/>
                <a:cs typeface="Red Hat Display Bold"/>
                <a:sym typeface="Red Hat Display Bold"/>
              </a:rPr>
              <a:t>INTELLIGENT SYSTEMS</a:t>
            </a:r>
          </a:p>
        </p:txBody>
      </p:sp>
      <p:sp>
        <p:nvSpPr>
          <p:cNvPr name="AutoShape 13" id="13"/>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4" id="14"/>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5" id="15"/>
          <p:cNvSpPr/>
          <p:nvPr/>
        </p:nvSpPr>
        <p:spPr>
          <a:xfrm flipH="false" flipV="false" rot="0">
            <a:off x="-3688121" y="1802815"/>
            <a:ext cx="10598036" cy="6681370"/>
          </a:xfrm>
          <a:custGeom>
            <a:avLst/>
            <a:gdLst/>
            <a:ahLst/>
            <a:cxnLst/>
            <a:rect r="r" b="b" t="t" l="l"/>
            <a:pathLst>
              <a:path h="6681370" w="10598036">
                <a:moveTo>
                  <a:pt x="0" y="0"/>
                </a:moveTo>
                <a:lnTo>
                  <a:pt x="10598036" y="0"/>
                </a:lnTo>
                <a:lnTo>
                  <a:pt x="10598036" y="6681370"/>
                </a:lnTo>
                <a:lnTo>
                  <a:pt x="0" y="6681370"/>
                </a:lnTo>
                <a:lnTo>
                  <a:pt x="0" y="0"/>
                </a:lnTo>
                <a:close/>
              </a:path>
            </a:pathLst>
          </a:custGeom>
          <a:blipFill>
            <a:blip r:embed="rId5"/>
            <a:stretch>
              <a:fillRect l="0" t="0" r="0" b="0"/>
            </a:stretch>
          </a:blipFill>
        </p:spPr>
      </p:sp>
      <p:sp>
        <p:nvSpPr>
          <p:cNvPr name="Freeform 16" id="16"/>
          <p:cNvSpPr/>
          <p:nvPr/>
        </p:nvSpPr>
        <p:spPr>
          <a:xfrm flipH="false" flipV="false" rot="0">
            <a:off x="13931772" y="6700827"/>
            <a:ext cx="4022839" cy="5993057"/>
          </a:xfrm>
          <a:custGeom>
            <a:avLst/>
            <a:gdLst/>
            <a:ahLst/>
            <a:cxnLst/>
            <a:rect r="r" b="b" t="t" l="l"/>
            <a:pathLst>
              <a:path h="5993057" w="4022839">
                <a:moveTo>
                  <a:pt x="0" y="0"/>
                </a:moveTo>
                <a:lnTo>
                  <a:pt x="4022839" y="0"/>
                </a:lnTo>
                <a:lnTo>
                  <a:pt x="4022839" y="5993057"/>
                </a:lnTo>
                <a:lnTo>
                  <a:pt x="0" y="5993057"/>
                </a:lnTo>
                <a:lnTo>
                  <a:pt x="0" y="0"/>
                </a:lnTo>
                <a:close/>
              </a:path>
            </a:pathLst>
          </a:custGeom>
          <a:blipFill>
            <a:blip r:embed="rId6"/>
            <a:stretch>
              <a:fillRect l="0" t="0" r="0" b="0"/>
            </a:stretch>
          </a:blipFill>
        </p:spPr>
      </p:sp>
      <p:grpSp>
        <p:nvGrpSpPr>
          <p:cNvPr name="Group 17" id="17"/>
          <p:cNvGrpSpPr/>
          <p:nvPr/>
        </p:nvGrpSpPr>
        <p:grpSpPr>
          <a:xfrm rot="0">
            <a:off x="7386165" y="7489992"/>
            <a:ext cx="4564407" cy="994193"/>
            <a:chOff x="0" y="0"/>
            <a:chExt cx="1202148" cy="261845"/>
          </a:xfrm>
        </p:grpSpPr>
        <p:sp>
          <p:nvSpPr>
            <p:cNvPr name="Freeform 18" id="18"/>
            <p:cNvSpPr/>
            <p:nvPr/>
          </p:nvSpPr>
          <p:spPr>
            <a:xfrm flipH="false" flipV="false" rot="0">
              <a:off x="0" y="0"/>
              <a:ext cx="1202148" cy="261845"/>
            </a:xfrm>
            <a:custGeom>
              <a:avLst/>
              <a:gdLst/>
              <a:ahLst/>
              <a:cxnLst/>
              <a:rect r="r" b="b" t="t" l="l"/>
              <a:pathLst>
                <a:path h="261845" w="1202148">
                  <a:moveTo>
                    <a:pt x="54277" y="0"/>
                  </a:moveTo>
                  <a:lnTo>
                    <a:pt x="1147872" y="0"/>
                  </a:lnTo>
                  <a:cubicBezTo>
                    <a:pt x="1177848" y="0"/>
                    <a:pt x="1202148" y="24301"/>
                    <a:pt x="1202148" y="54277"/>
                  </a:cubicBezTo>
                  <a:lnTo>
                    <a:pt x="1202148" y="207568"/>
                  </a:lnTo>
                  <a:cubicBezTo>
                    <a:pt x="1202148" y="221963"/>
                    <a:pt x="1196430" y="235769"/>
                    <a:pt x="1186251" y="245948"/>
                  </a:cubicBezTo>
                  <a:cubicBezTo>
                    <a:pt x="1176072" y="256127"/>
                    <a:pt x="1162267" y="261845"/>
                    <a:pt x="1147872" y="261845"/>
                  </a:cubicBezTo>
                  <a:lnTo>
                    <a:pt x="54277" y="261845"/>
                  </a:lnTo>
                  <a:cubicBezTo>
                    <a:pt x="39882" y="261845"/>
                    <a:pt x="26076" y="256127"/>
                    <a:pt x="15897" y="245948"/>
                  </a:cubicBezTo>
                  <a:cubicBezTo>
                    <a:pt x="5718" y="235769"/>
                    <a:pt x="0" y="221963"/>
                    <a:pt x="0" y="207568"/>
                  </a:cubicBezTo>
                  <a:lnTo>
                    <a:pt x="0" y="54277"/>
                  </a:lnTo>
                  <a:cubicBezTo>
                    <a:pt x="0" y="39882"/>
                    <a:pt x="5718" y="26076"/>
                    <a:pt x="15897" y="15897"/>
                  </a:cubicBezTo>
                  <a:cubicBezTo>
                    <a:pt x="26076" y="5718"/>
                    <a:pt x="39882" y="0"/>
                    <a:pt x="54277" y="0"/>
                  </a:cubicBezTo>
                  <a:close/>
                </a:path>
              </a:pathLst>
            </a:custGeom>
            <a:solidFill>
              <a:srgbClr val="542C49">
                <a:alpha val="80000"/>
              </a:srgbClr>
            </a:solidFill>
            <a:ln w="38100" cap="rnd">
              <a:solidFill>
                <a:srgbClr val="F7F3F2">
                  <a:alpha val="80000"/>
                </a:srgbClr>
              </a:solidFill>
              <a:prstDash val="solid"/>
              <a:round/>
            </a:ln>
          </p:spPr>
        </p:sp>
        <p:sp>
          <p:nvSpPr>
            <p:cNvPr name="TextBox 19" id="19"/>
            <p:cNvSpPr txBox="true"/>
            <p:nvPr/>
          </p:nvSpPr>
          <p:spPr>
            <a:xfrm>
              <a:off x="0" y="-47625"/>
              <a:ext cx="1202148" cy="309470"/>
            </a:xfrm>
            <a:prstGeom prst="rect">
              <a:avLst/>
            </a:prstGeom>
          </p:spPr>
          <p:txBody>
            <a:bodyPr anchor="ctr" rtlCol="false" tIns="50800" lIns="50800" bIns="50800" rIns="50800"/>
            <a:lstStyle/>
            <a:p>
              <a:pPr algn="ctr">
                <a:lnSpc>
                  <a:spcPts val="3571"/>
                </a:lnSpc>
              </a:pPr>
            </a:p>
          </p:txBody>
        </p:sp>
      </p:grpSp>
      <p:sp>
        <p:nvSpPr>
          <p:cNvPr name="TextBox 20" id="20"/>
          <p:cNvSpPr txBox="true"/>
          <p:nvPr/>
        </p:nvSpPr>
        <p:spPr>
          <a:xfrm rot="0">
            <a:off x="7649180" y="7565138"/>
            <a:ext cx="4202583" cy="1217315"/>
          </a:xfrm>
          <a:prstGeom prst="rect">
            <a:avLst/>
          </a:prstGeom>
        </p:spPr>
        <p:txBody>
          <a:bodyPr anchor="t" rtlCol="false" tIns="0" lIns="0" bIns="0" rIns="0">
            <a:spAutoFit/>
          </a:bodyPr>
          <a:lstStyle/>
          <a:p>
            <a:pPr algn="l">
              <a:lnSpc>
                <a:spcPts val="3253"/>
              </a:lnSpc>
            </a:pPr>
            <a:r>
              <a:rPr lang="en-US" sz="2324" b="true">
                <a:solidFill>
                  <a:srgbClr val="F7F3F2"/>
                </a:solidFill>
                <a:latin typeface="Montserrat Medium"/>
                <a:ea typeface="Montserrat Medium"/>
                <a:cs typeface="Montserrat Medium"/>
                <a:sym typeface="Montserrat Medium"/>
              </a:rPr>
              <a:t>SUBMITTED TO : DR. BATOOL ALARMOUTI</a:t>
            </a:r>
          </a:p>
          <a:p>
            <a:pPr algn="l">
              <a:lnSpc>
                <a:spcPts val="325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4266557" y="1149699"/>
            <a:ext cx="9754606" cy="713706"/>
          </a:xfrm>
          <a:prstGeom prst="rect">
            <a:avLst/>
          </a:prstGeom>
        </p:spPr>
        <p:txBody>
          <a:bodyPr anchor="t" rtlCol="false" tIns="0" lIns="0" bIns="0" rIns="0">
            <a:spAutoFit/>
          </a:bodyPr>
          <a:lstStyle/>
          <a:p>
            <a:pPr algn="ctr">
              <a:lnSpc>
                <a:spcPts val="5811"/>
              </a:lnSpc>
            </a:pPr>
            <a:r>
              <a:rPr lang="en-US" b="true" sz="4151">
                <a:solidFill>
                  <a:srgbClr val="FFFFFF"/>
                </a:solidFill>
                <a:latin typeface="Red Hat Display Bold"/>
                <a:ea typeface="Red Hat Display Bold"/>
                <a:cs typeface="Red Hat Display Bold"/>
                <a:sym typeface="Red Hat Display Bold"/>
              </a:rPr>
              <a:t>AI in Healthcare</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1738613" y="2738671"/>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Diagnostics</a:t>
            </a:r>
          </a:p>
        </p:txBody>
      </p:sp>
      <p:sp>
        <p:nvSpPr>
          <p:cNvPr name="TextBox 12" id="12"/>
          <p:cNvSpPr txBox="true"/>
          <p:nvPr/>
        </p:nvSpPr>
        <p:spPr>
          <a:xfrm rot="0">
            <a:off x="1738613" y="3290948"/>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analyzing data (images or text) to effectively predict the disease such as heart disease, or cancer.</a:t>
            </a:r>
          </a:p>
        </p:txBody>
      </p:sp>
      <p:sp>
        <p:nvSpPr>
          <p:cNvPr name="TextBox 13" id="13"/>
          <p:cNvSpPr txBox="true"/>
          <p:nvPr/>
        </p:nvSpPr>
        <p:spPr>
          <a:xfrm rot="0">
            <a:off x="1738613" y="3859018"/>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Robotic Surgery</a:t>
            </a:r>
          </a:p>
        </p:txBody>
      </p:sp>
      <p:sp>
        <p:nvSpPr>
          <p:cNvPr name="TextBox 14" id="14"/>
          <p:cNvSpPr txBox="true"/>
          <p:nvPr/>
        </p:nvSpPr>
        <p:spPr>
          <a:xfrm rot="0">
            <a:off x="1738613" y="4411294"/>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AI-powered surgical robots help doctors by performing simple and minimal procedures, reducing medical staff efforts.</a:t>
            </a:r>
          </a:p>
        </p:txBody>
      </p:sp>
      <p:sp>
        <p:nvSpPr>
          <p:cNvPr name="TextBox 15" id="15"/>
          <p:cNvSpPr txBox="true"/>
          <p:nvPr/>
        </p:nvSpPr>
        <p:spPr>
          <a:xfrm rot="0">
            <a:off x="1738613" y="4979365"/>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Remote Patient Monitoring</a:t>
            </a:r>
          </a:p>
        </p:txBody>
      </p:sp>
      <p:sp>
        <p:nvSpPr>
          <p:cNvPr name="TextBox 16" id="16"/>
          <p:cNvSpPr txBox="true"/>
          <p:nvPr/>
        </p:nvSpPr>
        <p:spPr>
          <a:xfrm rot="0">
            <a:off x="1738613" y="5531641"/>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AI systems monitor health data from patients in real-time such as their heart beat and blood pressure. Alerting doctors and nurses of any critical changes.</a:t>
            </a:r>
          </a:p>
        </p:txBody>
      </p:sp>
      <p:sp>
        <p:nvSpPr>
          <p:cNvPr name="TextBox 17" id="17"/>
          <p:cNvSpPr txBox="true"/>
          <p:nvPr/>
        </p:nvSpPr>
        <p:spPr>
          <a:xfrm rot="0">
            <a:off x="1738613" y="6518812"/>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Personalized Medicine</a:t>
            </a:r>
          </a:p>
        </p:txBody>
      </p:sp>
      <p:sp>
        <p:nvSpPr>
          <p:cNvPr name="TextBox 18" id="18"/>
          <p:cNvSpPr txBox="true"/>
          <p:nvPr/>
        </p:nvSpPr>
        <p:spPr>
          <a:xfrm rot="0">
            <a:off x="1738613" y="7071088"/>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AI helps create customized medication based on a patient’s genetics, lifestyle, and reaction of drugs improving treatment outcomes.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grpSp>
        <p:nvGrpSpPr>
          <p:cNvPr name="Group 6" id="6"/>
          <p:cNvGrpSpPr/>
          <p:nvPr/>
        </p:nvGrpSpPr>
        <p:grpSpPr>
          <a:xfrm rot="0">
            <a:off x="1656357" y="3741546"/>
            <a:ext cx="3348604" cy="4430885"/>
            <a:chOff x="0" y="0"/>
            <a:chExt cx="881937" cy="1166982"/>
          </a:xfrm>
        </p:grpSpPr>
        <p:sp>
          <p:nvSpPr>
            <p:cNvPr name="Freeform 7" id="7"/>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8" id="8"/>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9" id="9"/>
          <p:cNvGrpSpPr/>
          <p:nvPr/>
        </p:nvGrpSpPr>
        <p:grpSpPr>
          <a:xfrm rot="0">
            <a:off x="5528556" y="3741546"/>
            <a:ext cx="3348604" cy="4430885"/>
            <a:chOff x="0" y="0"/>
            <a:chExt cx="881937" cy="1166982"/>
          </a:xfrm>
        </p:grpSpPr>
        <p:sp>
          <p:nvSpPr>
            <p:cNvPr name="Freeform 10" id="10"/>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1" id="11"/>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2" id="12"/>
          <p:cNvGrpSpPr/>
          <p:nvPr/>
        </p:nvGrpSpPr>
        <p:grpSpPr>
          <a:xfrm rot="0">
            <a:off x="9401035" y="3741546"/>
            <a:ext cx="3348604" cy="4430885"/>
            <a:chOff x="0" y="0"/>
            <a:chExt cx="881937" cy="1166982"/>
          </a:xfrm>
        </p:grpSpPr>
        <p:sp>
          <p:nvSpPr>
            <p:cNvPr name="Freeform 13" id="13"/>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4" id="14"/>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5" id="15"/>
          <p:cNvGrpSpPr/>
          <p:nvPr/>
        </p:nvGrpSpPr>
        <p:grpSpPr>
          <a:xfrm rot="0">
            <a:off x="1910625" y="4118493"/>
            <a:ext cx="2840069" cy="977232"/>
            <a:chOff x="0" y="0"/>
            <a:chExt cx="748002" cy="257378"/>
          </a:xfrm>
        </p:grpSpPr>
        <p:sp>
          <p:nvSpPr>
            <p:cNvPr name="Freeform 16" id="16"/>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17" id="17"/>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18" id="18"/>
          <p:cNvGrpSpPr/>
          <p:nvPr/>
        </p:nvGrpSpPr>
        <p:grpSpPr>
          <a:xfrm rot="0">
            <a:off x="5782824" y="4118493"/>
            <a:ext cx="2840069" cy="977232"/>
            <a:chOff x="0" y="0"/>
            <a:chExt cx="748002" cy="257378"/>
          </a:xfrm>
        </p:grpSpPr>
        <p:sp>
          <p:nvSpPr>
            <p:cNvPr name="Freeform 19" id="19"/>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0" id="20"/>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21" id="21"/>
          <p:cNvGrpSpPr/>
          <p:nvPr/>
        </p:nvGrpSpPr>
        <p:grpSpPr>
          <a:xfrm rot="0">
            <a:off x="9655302" y="4118493"/>
            <a:ext cx="2840069" cy="977232"/>
            <a:chOff x="0" y="0"/>
            <a:chExt cx="748002" cy="257378"/>
          </a:xfrm>
        </p:grpSpPr>
        <p:sp>
          <p:nvSpPr>
            <p:cNvPr name="Freeform 22" id="22"/>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3" id="23"/>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TextBox 24" id="24"/>
          <p:cNvSpPr txBox="true"/>
          <p:nvPr/>
        </p:nvSpPr>
        <p:spPr>
          <a:xfrm rot="0">
            <a:off x="3570932" y="1592105"/>
            <a:ext cx="11145856" cy="1482691"/>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Benefits of AI in healthcare – Heart disease diagnosis</a:t>
            </a:r>
          </a:p>
        </p:txBody>
      </p:sp>
      <p:sp>
        <p:nvSpPr>
          <p:cNvPr name="TextBox 25" id="25"/>
          <p:cNvSpPr txBox="true"/>
          <p:nvPr/>
        </p:nvSpPr>
        <p:spPr>
          <a:xfrm rot="0">
            <a:off x="1789891" y="5450915"/>
            <a:ext cx="3081536" cy="16881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AI models can analyze vast amounts of patient data to identify early signs of heart disease that might be missed by humans.</a:t>
            </a:r>
          </a:p>
        </p:txBody>
      </p:sp>
      <p:sp>
        <p:nvSpPr>
          <p:cNvPr name="TextBox 26" id="26"/>
          <p:cNvSpPr txBox="true"/>
          <p:nvPr/>
        </p:nvSpPr>
        <p:spPr>
          <a:xfrm rot="0">
            <a:off x="5759457" y="5450915"/>
            <a:ext cx="2886801" cy="1687830"/>
          </a:xfrm>
          <a:prstGeom prst="rect">
            <a:avLst/>
          </a:prstGeom>
        </p:spPr>
        <p:txBody>
          <a:bodyPr anchor="t" rtlCol="false" tIns="0" lIns="0" bIns="0" rIns="0">
            <a:spAutoFit/>
          </a:bodyPr>
          <a:lstStyle/>
          <a:p>
            <a:pPr algn="ctr">
              <a:lnSpc>
                <a:spcPts val="2760"/>
              </a:lnSpc>
            </a:pPr>
            <a:r>
              <a:rPr lang="en-US" sz="1500">
                <a:solidFill>
                  <a:srgbClr val="F7F3F2"/>
                </a:solidFill>
                <a:latin typeface="Montserrat Light"/>
                <a:ea typeface="Montserrat Light"/>
                <a:cs typeface="Montserrat Light"/>
                <a:sym typeface="Montserrat Light"/>
              </a:rPr>
              <a:t>ML models can combine multiple risk factors (age, cholesterol, blood pressure) to predict the likelihood of heart disease with high accuracy</a:t>
            </a:r>
          </a:p>
        </p:txBody>
      </p:sp>
      <p:sp>
        <p:nvSpPr>
          <p:cNvPr name="TextBox 27" id="27"/>
          <p:cNvSpPr txBox="true"/>
          <p:nvPr/>
        </p:nvSpPr>
        <p:spPr>
          <a:xfrm rot="0">
            <a:off x="9703374" y="5450915"/>
            <a:ext cx="2753451" cy="20310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AI can help in the discovery of treatments for heart disease by analyzing biological data and predicting medication side effects.</a:t>
            </a:r>
          </a:p>
        </p:txBody>
      </p:sp>
      <p:sp>
        <p:nvSpPr>
          <p:cNvPr name="TextBox 28" id="28"/>
          <p:cNvSpPr txBox="true"/>
          <p:nvPr/>
        </p:nvSpPr>
        <p:spPr>
          <a:xfrm rot="0">
            <a:off x="2195577" y="4321683"/>
            <a:ext cx="2270165"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Early Detection and Diagnosis</a:t>
            </a:r>
          </a:p>
        </p:txBody>
      </p:sp>
      <p:sp>
        <p:nvSpPr>
          <p:cNvPr name="TextBox 29" id="29"/>
          <p:cNvSpPr txBox="true"/>
          <p:nvPr/>
        </p:nvSpPr>
        <p:spPr>
          <a:xfrm rot="0">
            <a:off x="6264812" y="4321683"/>
            <a:ext cx="1876092"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Improved Accuracy</a:t>
            </a:r>
          </a:p>
        </p:txBody>
      </p:sp>
      <p:sp>
        <p:nvSpPr>
          <p:cNvPr name="TextBox 30" id="30"/>
          <p:cNvSpPr txBox="true"/>
          <p:nvPr/>
        </p:nvSpPr>
        <p:spPr>
          <a:xfrm rot="0">
            <a:off x="9840178" y="4321683"/>
            <a:ext cx="2479843"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Research and medicine Development</a:t>
            </a:r>
          </a:p>
        </p:txBody>
      </p:sp>
      <p:sp>
        <p:nvSpPr>
          <p:cNvPr name="Freeform 31" id="31"/>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32" id="32"/>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33" id="33"/>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34" id="34"/>
          <p:cNvSpPr/>
          <p:nvPr/>
        </p:nvSpPr>
        <p:spPr>
          <a:xfrm>
            <a:off x="-780312" y="994457"/>
            <a:ext cx="19737132" cy="0"/>
          </a:xfrm>
          <a:prstGeom prst="line">
            <a:avLst/>
          </a:prstGeom>
          <a:ln cap="flat" w="38100">
            <a:solidFill>
              <a:srgbClr val="FFFFFF"/>
            </a:solidFill>
            <a:prstDash val="solid"/>
            <a:headEnd type="none" len="sm" w="sm"/>
            <a:tailEnd type="none" len="sm" w="sm"/>
          </a:ln>
        </p:spPr>
      </p:sp>
      <p:grpSp>
        <p:nvGrpSpPr>
          <p:cNvPr name="Group 35" id="35"/>
          <p:cNvGrpSpPr/>
          <p:nvPr/>
        </p:nvGrpSpPr>
        <p:grpSpPr>
          <a:xfrm rot="0">
            <a:off x="13283039" y="3741546"/>
            <a:ext cx="3348604" cy="4430885"/>
            <a:chOff x="0" y="0"/>
            <a:chExt cx="881937" cy="1166982"/>
          </a:xfrm>
        </p:grpSpPr>
        <p:sp>
          <p:nvSpPr>
            <p:cNvPr name="Freeform 36" id="36"/>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37" id="37"/>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38" id="38"/>
          <p:cNvGrpSpPr/>
          <p:nvPr/>
        </p:nvGrpSpPr>
        <p:grpSpPr>
          <a:xfrm rot="0">
            <a:off x="13537306" y="4118493"/>
            <a:ext cx="2840069" cy="977232"/>
            <a:chOff x="0" y="0"/>
            <a:chExt cx="748002" cy="257378"/>
          </a:xfrm>
        </p:grpSpPr>
        <p:sp>
          <p:nvSpPr>
            <p:cNvPr name="Freeform 39" id="39"/>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40" id="40"/>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TextBox 41" id="41"/>
          <p:cNvSpPr txBox="true"/>
          <p:nvPr/>
        </p:nvSpPr>
        <p:spPr>
          <a:xfrm rot="0">
            <a:off x="13952376" y="5450915"/>
            <a:ext cx="2009929" cy="13452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AI reduces the chance of misdiagnosis or delayed diagnosis</a:t>
            </a:r>
          </a:p>
        </p:txBody>
      </p:sp>
      <p:sp>
        <p:nvSpPr>
          <p:cNvPr name="TextBox 42" id="42"/>
          <p:cNvSpPr txBox="true"/>
          <p:nvPr/>
        </p:nvSpPr>
        <p:spPr>
          <a:xfrm rot="0">
            <a:off x="14130663" y="4321683"/>
            <a:ext cx="1653355"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Reduction of Human Error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grpSp>
        <p:nvGrpSpPr>
          <p:cNvPr name="Group 6" id="6"/>
          <p:cNvGrpSpPr/>
          <p:nvPr/>
        </p:nvGrpSpPr>
        <p:grpSpPr>
          <a:xfrm rot="0">
            <a:off x="1656357" y="3741546"/>
            <a:ext cx="3348604" cy="4430885"/>
            <a:chOff x="0" y="0"/>
            <a:chExt cx="881937" cy="1166982"/>
          </a:xfrm>
        </p:grpSpPr>
        <p:sp>
          <p:nvSpPr>
            <p:cNvPr name="Freeform 7" id="7"/>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8" id="8"/>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9" id="9"/>
          <p:cNvGrpSpPr/>
          <p:nvPr/>
        </p:nvGrpSpPr>
        <p:grpSpPr>
          <a:xfrm rot="0">
            <a:off x="5528556" y="3741546"/>
            <a:ext cx="3348604" cy="4430885"/>
            <a:chOff x="0" y="0"/>
            <a:chExt cx="881937" cy="1166982"/>
          </a:xfrm>
        </p:grpSpPr>
        <p:sp>
          <p:nvSpPr>
            <p:cNvPr name="Freeform 10" id="10"/>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1" id="11"/>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2" id="12"/>
          <p:cNvGrpSpPr/>
          <p:nvPr/>
        </p:nvGrpSpPr>
        <p:grpSpPr>
          <a:xfrm rot="0">
            <a:off x="9401035" y="3741546"/>
            <a:ext cx="3348604" cy="4430885"/>
            <a:chOff x="0" y="0"/>
            <a:chExt cx="881937" cy="1166982"/>
          </a:xfrm>
        </p:grpSpPr>
        <p:sp>
          <p:nvSpPr>
            <p:cNvPr name="Freeform 13" id="13"/>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4" id="14"/>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5" id="15"/>
          <p:cNvGrpSpPr/>
          <p:nvPr/>
        </p:nvGrpSpPr>
        <p:grpSpPr>
          <a:xfrm rot="0">
            <a:off x="1910625" y="4118493"/>
            <a:ext cx="2840069" cy="977232"/>
            <a:chOff x="0" y="0"/>
            <a:chExt cx="748002" cy="257378"/>
          </a:xfrm>
        </p:grpSpPr>
        <p:sp>
          <p:nvSpPr>
            <p:cNvPr name="Freeform 16" id="16"/>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17" id="17"/>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18" id="18"/>
          <p:cNvGrpSpPr/>
          <p:nvPr/>
        </p:nvGrpSpPr>
        <p:grpSpPr>
          <a:xfrm rot="0">
            <a:off x="5782824" y="4118493"/>
            <a:ext cx="2840069" cy="977232"/>
            <a:chOff x="0" y="0"/>
            <a:chExt cx="748002" cy="257378"/>
          </a:xfrm>
        </p:grpSpPr>
        <p:sp>
          <p:nvSpPr>
            <p:cNvPr name="Freeform 19" id="19"/>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0" id="20"/>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21" id="21"/>
          <p:cNvGrpSpPr/>
          <p:nvPr/>
        </p:nvGrpSpPr>
        <p:grpSpPr>
          <a:xfrm rot="0">
            <a:off x="9655302" y="4118493"/>
            <a:ext cx="2840069" cy="977232"/>
            <a:chOff x="0" y="0"/>
            <a:chExt cx="748002" cy="257378"/>
          </a:xfrm>
        </p:grpSpPr>
        <p:sp>
          <p:nvSpPr>
            <p:cNvPr name="Freeform 22" id="22"/>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3" id="23"/>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TextBox 24" id="24"/>
          <p:cNvSpPr txBox="true"/>
          <p:nvPr/>
        </p:nvSpPr>
        <p:spPr>
          <a:xfrm rot="0">
            <a:off x="3570932" y="1592105"/>
            <a:ext cx="11145856" cy="1482691"/>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Limitations of AI in healthcare – Heart disease diagnosis</a:t>
            </a:r>
          </a:p>
        </p:txBody>
      </p:sp>
      <p:sp>
        <p:nvSpPr>
          <p:cNvPr name="TextBox 25" id="25"/>
          <p:cNvSpPr txBox="true"/>
          <p:nvPr/>
        </p:nvSpPr>
        <p:spPr>
          <a:xfrm rot="0">
            <a:off x="1789891" y="5450915"/>
            <a:ext cx="3081536" cy="23739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Incomplete, biased, or inconsistent patient data can lead to poor model performance or could lead to incorrect predictions.</a:t>
            </a:r>
          </a:p>
          <a:p>
            <a:pPr algn="ctr">
              <a:lnSpc>
                <a:spcPts val="2752"/>
              </a:lnSpc>
            </a:pPr>
          </a:p>
          <a:p>
            <a:pPr algn="ctr">
              <a:lnSpc>
                <a:spcPts val="2752"/>
              </a:lnSpc>
            </a:pPr>
          </a:p>
        </p:txBody>
      </p:sp>
      <p:sp>
        <p:nvSpPr>
          <p:cNvPr name="TextBox 26" id="26"/>
          <p:cNvSpPr txBox="true"/>
          <p:nvPr/>
        </p:nvSpPr>
        <p:spPr>
          <a:xfrm rot="0">
            <a:off x="5759457" y="5450915"/>
            <a:ext cx="2886801" cy="1002030"/>
          </a:xfrm>
          <a:prstGeom prst="rect">
            <a:avLst/>
          </a:prstGeom>
        </p:spPr>
        <p:txBody>
          <a:bodyPr anchor="t" rtlCol="false" tIns="0" lIns="0" bIns="0" rIns="0">
            <a:spAutoFit/>
          </a:bodyPr>
          <a:lstStyle/>
          <a:p>
            <a:pPr algn="ctr">
              <a:lnSpc>
                <a:spcPts val="2760"/>
              </a:lnSpc>
            </a:pPr>
            <a:r>
              <a:rPr lang="en-US" sz="1500">
                <a:solidFill>
                  <a:srgbClr val="F7F3F2"/>
                </a:solidFill>
                <a:latin typeface="Montserrat Light"/>
                <a:ea typeface="Montserrat Light"/>
                <a:cs typeface="Montserrat Light"/>
                <a:sym typeface="Montserrat Light"/>
              </a:rPr>
              <a:t>Use of sensitive patient data and Misuse or breaches of data </a:t>
            </a:r>
          </a:p>
        </p:txBody>
      </p:sp>
      <p:sp>
        <p:nvSpPr>
          <p:cNvPr name="TextBox 27" id="27"/>
          <p:cNvSpPr txBox="true"/>
          <p:nvPr/>
        </p:nvSpPr>
        <p:spPr>
          <a:xfrm rot="0">
            <a:off x="9703374" y="5450915"/>
            <a:ext cx="2753451" cy="20310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Excessive dependence on AI might lead to ignoring other important signs. And</a:t>
            </a:r>
          </a:p>
          <a:p>
            <a:pPr algn="ctr">
              <a:lnSpc>
                <a:spcPts val="2752"/>
              </a:lnSpc>
            </a:pPr>
            <a:r>
              <a:rPr lang="en-US" sz="1496">
                <a:solidFill>
                  <a:srgbClr val="F7F3F2"/>
                </a:solidFill>
                <a:latin typeface="Montserrat Light"/>
                <a:ea typeface="Montserrat Light"/>
                <a:cs typeface="Montserrat Light"/>
                <a:sym typeface="Montserrat Light"/>
              </a:rPr>
              <a:t>AI should assist, not replace, human </a:t>
            </a:r>
          </a:p>
          <a:p>
            <a:pPr algn="ctr">
              <a:lnSpc>
                <a:spcPts val="2752"/>
              </a:lnSpc>
            </a:pPr>
          </a:p>
        </p:txBody>
      </p:sp>
      <p:sp>
        <p:nvSpPr>
          <p:cNvPr name="TextBox 28" id="28"/>
          <p:cNvSpPr txBox="true"/>
          <p:nvPr/>
        </p:nvSpPr>
        <p:spPr>
          <a:xfrm rot="0">
            <a:off x="2195577" y="4321683"/>
            <a:ext cx="2270165"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Accurate Data and Availability</a:t>
            </a:r>
          </a:p>
        </p:txBody>
      </p:sp>
      <p:sp>
        <p:nvSpPr>
          <p:cNvPr name="TextBox 29" id="29"/>
          <p:cNvSpPr txBox="true"/>
          <p:nvPr/>
        </p:nvSpPr>
        <p:spPr>
          <a:xfrm rot="0">
            <a:off x="6264812" y="4321683"/>
            <a:ext cx="1876092"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Ethical and Privacy </a:t>
            </a:r>
          </a:p>
        </p:txBody>
      </p:sp>
      <p:sp>
        <p:nvSpPr>
          <p:cNvPr name="TextBox 30" id="30"/>
          <p:cNvSpPr txBox="true"/>
          <p:nvPr/>
        </p:nvSpPr>
        <p:spPr>
          <a:xfrm rot="0">
            <a:off x="9976982" y="4321683"/>
            <a:ext cx="2206235"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Over-reliance on Technology</a:t>
            </a:r>
          </a:p>
        </p:txBody>
      </p:sp>
      <p:sp>
        <p:nvSpPr>
          <p:cNvPr name="Freeform 31" id="31"/>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32" id="32"/>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33" id="33"/>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34" id="34"/>
          <p:cNvSpPr/>
          <p:nvPr/>
        </p:nvSpPr>
        <p:spPr>
          <a:xfrm>
            <a:off x="-780312" y="994457"/>
            <a:ext cx="19737132" cy="0"/>
          </a:xfrm>
          <a:prstGeom prst="line">
            <a:avLst/>
          </a:prstGeom>
          <a:ln cap="flat" w="38100">
            <a:solidFill>
              <a:srgbClr val="FFFFFF"/>
            </a:solidFill>
            <a:prstDash val="solid"/>
            <a:headEnd type="none" len="sm" w="sm"/>
            <a:tailEnd type="none" len="sm" w="sm"/>
          </a:ln>
        </p:spPr>
      </p:sp>
      <p:grpSp>
        <p:nvGrpSpPr>
          <p:cNvPr name="Group 35" id="35"/>
          <p:cNvGrpSpPr/>
          <p:nvPr/>
        </p:nvGrpSpPr>
        <p:grpSpPr>
          <a:xfrm rot="0">
            <a:off x="13283039" y="3741546"/>
            <a:ext cx="3348604" cy="4430885"/>
            <a:chOff x="0" y="0"/>
            <a:chExt cx="881937" cy="1166982"/>
          </a:xfrm>
        </p:grpSpPr>
        <p:sp>
          <p:nvSpPr>
            <p:cNvPr name="Freeform 36" id="36"/>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37" id="37"/>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38" id="38"/>
          <p:cNvGrpSpPr/>
          <p:nvPr/>
        </p:nvGrpSpPr>
        <p:grpSpPr>
          <a:xfrm rot="0">
            <a:off x="13537306" y="4118493"/>
            <a:ext cx="2840069" cy="977232"/>
            <a:chOff x="0" y="0"/>
            <a:chExt cx="748002" cy="257378"/>
          </a:xfrm>
        </p:grpSpPr>
        <p:sp>
          <p:nvSpPr>
            <p:cNvPr name="Freeform 39" id="39"/>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40" id="40"/>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TextBox 41" id="41"/>
          <p:cNvSpPr txBox="true"/>
          <p:nvPr/>
        </p:nvSpPr>
        <p:spPr>
          <a:xfrm rot="0">
            <a:off x="13952376" y="5450915"/>
            <a:ext cx="2009929" cy="16881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Developing and maintaining AI models can be expensive and with limited resource</a:t>
            </a:r>
          </a:p>
        </p:txBody>
      </p:sp>
      <p:sp>
        <p:nvSpPr>
          <p:cNvPr name="TextBox 42" id="42"/>
          <p:cNvSpPr txBox="true"/>
          <p:nvPr/>
        </p:nvSpPr>
        <p:spPr>
          <a:xfrm rot="0">
            <a:off x="14006939" y="4321683"/>
            <a:ext cx="1831642"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High Cost and limited Resource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3255196" y="1081331"/>
            <a:ext cx="11777328" cy="713706"/>
          </a:xfrm>
          <a:prstGeom prst="rect">
            <a:avLst/>
          </a:prstGeom>
        </p:spPr>
        <p:txBody>
          <a:bodyPr anchor="t" rtlCol="false" tIns="0" lIns="0" bIns="0" rIns="0">
            <a:spAutoFit/>
          </a:bodyPr>
          <a:lstStyle/>
          <a:p>
            <a:pPr algn="ctr">
              <a:lnSpc>
                <a:spcPts val="5811"/>
              </a:lnSpc>
            </a:pPr>
            <a:r>
              <a:rPr lang="en-US" b="true" sz="4151">
                <a:solidFill>
                  <a:srgbClr val="FFFFFF"/>
                </a:solidFill>
                <a:latin typeface="Red Hat Display Bold"/>
                <a:ea typeface="Red Hat Display Bold"/>
                <a:cs typeface="Red Hat Display Bold"/>
                <a:sym typeface="Red Hat Display Bold"/>
              </a:rPr>
              <a:t>Intelligent Systems security Issues </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716174" y="2297317"/>
            <a:ext cx="884674" cy="1172459"/>
          </a:xfrm>
          <a:custGeom>
            <a:avLst/>
            <a:gdLst/>
            <a:ahLst/>
            <a:cxnLst/>
            <a:rect r="r" b="b" t="t" l="l"/>
            <a:pathLst>
              <a:path h="1172459" w="884674">
                <a:moveTo>
                  <a:pt x="0" y="0"/>
                </a:moveTo>
                <a:lnTo>
                  <a:pt x="884674" y="0"/>
                </a:lnTo>
                <a:lnTo>
                  <a:pt x="884674" y="1172459"/>
                </a:lnTo>
                <a:lnTo>
                  <a:pt x="0" y="11724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738613" y="2240167"/>
            <a:ext cx="11345369"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Why are AI system are Appealing Targets for Cyber Attacks?</a:t>
            </a:r>
          </a:p>
        </p:txBody>
      </p:sp>
      <p:sp>
        <p:nvSpPr>
          <p:cNvPr name="TextBox 13" id="13"/>
          <p:cNvSpPr txBox="true"/>
          <p:nvPr/>
        </p:nvSpPr>
        <p:spPr>
          <a:xfrm rot="0">
            <a:off x="1738613" y="2728816"/>
            <a:ext cx="14305272" cy="12252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they often handle large sensitive data, such as personal and financial. Since they are complicated and data-driven it introduces vulnerabilities that hackers exploit. Additionally, when attackers manage to manipulate an AI model or the data in it they can alter its behavior leading to harmful or misleading outcomes.</a:t>
            </a:r>
          </a:p>
        </p:txBody>
      </p:sp>
      <p:sp>
        <p:nvSpPr>
          <p:cNvPr name="TextBox 14" id="14"/>
          <p:cNvSpPr txBox="true"/>
          <p:nvPr/>
        </p:nvSpPr>
        <p:spPr>
          <a:xfrm rot="0">
            <a:off x="1738613" y="4891174"/>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Data Breaches</a:t>
            </a:r>
          </a:p>
        </p:txBody>
      </p:sp>
      <p:sp>
        <p:nvSpPr>
          <p:cNvPr name="TextBox 15" id="15"/>
          <p:cNvSpPr txBox="true"/>
          <p:nvPr/>
        </p:nvSpPr>
        <p:spPr>
          <a:xfrm rot="0">
            <a:off x="1738613" y="5305350"/>
            <a:ext cx="15102904"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When sensitive data is accessed without authorization. Intelligent systems have large data sets making them attractive for hackers</a:t>
            </a:r>
          </a:p>
        </p:txBody>
      </p:sp>
      <p:sp>
        <p:nvSpPr>
          <p:cNvPr name="TextBox 16" id="16"/>
          <p:cNvSpPr txBox="true"/>
          <p:nvPr/>
        </p:nvSpPr>
        <p:spPr>
          <a:xfrm rot="0">
            <a:off x="1738613" y="6092495"/>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Cloud-based Attacks</a:t>
            </a:r>
          </a:p>
        </p:txBody>
      </p:sp>
      <p:sp>
        <p:nvSpPr>
          <p:cNvPr name="TextBox 17" id="17"/>
          <p:cNvSpPr txBox="true"/>
          <p:nvPr/>
        </p:nvSpPr>
        <p:spPr>
          <a:xfrm rot="0">
            <a:off x="1738613" y="6425697"/>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Cloud infrastructure are used to host intelligent systems and they are an easy target</a:t>
            </a:r>
          </a:p>
        </p:txBody>
      </p:sp>
      <p:sp>
        <p:nvSpPr>
          <p:cNvPr name="TextBox 18" id="18"/>
          <p:cNvSpPr txBox="true"/>
          <p:nvPr/>
        </p:nvSpPr>
        <p:spPr>
          <a:xfrm rot="0">
            <a:off x="1738613" y="7212842"/>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Data Poisoning</a:t>
            </a:r>
          </a:p>
        </p:txBody>
      </p:sp>
      <p:sp>
        <p:nvSpPr>
          <p:cNvPr name="TextBox 19" id="19"/>
          <p:cNvSpPr txBox="true"/>
          <p:nvPr/>
        </p:nvSpPr>
        <p:spPr>
          <a:xfrm rot="0">
            <a:off x="1738613" y="7582895"/>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Attackers insert false or manipulated data into the training dataset.</a:t>
            </a:r>
          </a:p>
        </p:txBody>
      </p:sp>
      <p:sp>
        <p:nvSpPr>
          <p:cNvPr name="TextBox 20" id="20"/>
          <p:cNvSpPr txBox="true"/>
          <p:nvPr/>
        </p:nvSpPr>
        <p:spPr>
          <a:xfrm rot="0">
            <a:off x="1738613" y="4210322"/>
            <a:ext cx="11345369"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Risks: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4055600" y="1428316"/>
            <a:ext cx="2241035" cy="2520592"/>
          </a:xfrm>
          <a:custGeom>
            <a:avLst/>
            <a:gdLst/>
            <a:ahLst/>
            <a:cxnLst/>
            <a:rect r="r" b="b" t="t" l="l"/>
            <a:pathLst>
              <a:path h="2520592" w="2241035">
                <a:moveTo>
                  <a:pt x="0" y="0"/>
                </a:moveTo>
                <a:lnTo>
                  <a:pt x="2241036" y="0"/>
                </a:lnTo>
                <a:lnTo>
                  <a:pt x="2241036" y="2520592"/>
                </a:lnTo>
                <a:lnTo>
                  <a:pt x="0" y="2520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991364" y="2755169"/>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Bias </a:t>
            </a:r>
          </a:p>
        </p:txBody>
      </p:sp>
      <p:sp>
        <p:nvSpPr>
          <p:cNvPr name="TextBox 12" id="12"/>
          <p:cNvSpPr txBox="true"/>
          <p:nvPr/>
        </p:nvSpPr>
        <p:spPr>
          <a:xfrm rot="0">
            <a:off x="1991364" y="3307445"/>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AI systems can reflect biases found in training data, leading to misinformation.</a:t>
            </a:r>
          </a:p>
        </p:txBody>
      </p:sp>
      <p:sp>
        <p:nvSpPr>
          <p:cNvPr name="TextBox 13" id="13"/>
          <p:cNvSpPr txBox="true"/>
          <p:nvPr/>
        </p:nvSpPr>
        <p:spPr>
          <a:xfrm rot="0">
            <a:off x="1991364" y="4037217"/>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Personal Privacy </a:t>
            </a:r>
          </a:p>
        </p:txBody>
      </p:sp>
      <p:sp>
        <p:nvSpPr>
          <p:cNvPr name="TextBox 14" id="14"/>
          <p:cNvSpPr txBox="true"/>
          <p:nvPr/>
        </p:nvSpPr>
        <p:spPr>
          <a:xfrm rot="0">
            <a:off x="1991364" y="4589494"/>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Collecting large personal data and improper handling of this data can violate users' privacy.</a:t>
            </a:r>
          </a:p>
        </p:txBody>
      </p:sp>
      <p:sp>
        <p:nvSpPr>
          <p:cNvPr name="TextBox 15" id="15"/>
          <p:cNvSpPr txBox="true"/>
          <p:nvPr/>
        </p:nvSpPr>
        <p:spPr>
          <a:xfrm rot="0">
            <a:off x="1991364" y="5319266"/>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Job Displacement</a:t>
            </a:r>
          </a:p>
        </p:txBody>
      </p:sp>
      <p:sp>
        <p:nvSpPr>
          <p:cNvPr name="TextBox 16" id="16"/>
          <p:cNvSpPr txBox="true"/>
          <p:nvPr/>
        </p:nvSpPr>
        <p:spPr>
          <a:xfrm rot="0">
            <a:off x="1991364" y="5871542"/>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It can replace human labor in different industries leading to unemployment and economic inequality.</a:t>
            </a:r>
          </a:p>
        </p:txBody>
      </p:sp>
      <p:sp>
        <p:nvSpPr>
          <p:cNvPr name="TextBox 17" id="17"/>
          <p:cNvSpPr txBox="true"/>
          <p:nvPr/>
        </p:nvSpPr>
        <p:spPr>
          <a:xfrm rot="0">
            <a:off x="1991364" y="6535309"/>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Manipulation </a:t>
            </a:r>
          </a:p>
        </p:txBody>
      </p:sp>
      <p:sp>
        <p:nvSpPr>
          <p:cNvPr name="TextBox 18" id="18"/>
          <p:cNvSpPr txBox="true"/>
          <p:nvPr/>
        </p:nvSpPr>
        <p:spPr>
          <a:xfrm rot="0">
            <a:off x="1991364" y="7087586"/>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It can be used to manipulate users through deepfakes, fake news. </a:t>
            </a:r>
          </a:p>
        </p:txBody>
      </p:sp>
      <p:sp>
        <p:nvSpPr>
          <p:cNvPr name="TextBox 19" id="19"/>
          <p:cNvSpPr txBox="true"/>
          <p:nvPr/>
        </p:nvSpPr>
        <p:spPr>
          <a:xfrm rot="0">
            <a:off x="3255196" y="1081331"/>
            <a:ext cx="11777328" cy="713706"/>
          </a:xfrm>
          <a:prstGeom prst="rect">
            <a:avLst/>
          </a:prstGeom>
        </p:spPr>
        <p:txBody>
          <a:bodyPr anchor="t" rtlCol="false" tIns="0" lIns="0" bIns="0" rIns="0">
            <a:spAutoFit/>
          </a:bodyPr>
          <a:lstStyle/>
          <a:p>
            <a:pPr algn="ctr">
              <a:lnSpc>
                <a:spcPts val="5811"/>
              </a:lnSpc>
            </a:pPr>
            <a:r>
              <a:rPr lang="en-US" b="true" sz="4151">
                <a:solidFill>
                  <a:srgbClr val="FFFFFF"/>
                </a:solidFill>
                <a:latin typeface="Red Hat Display Bold"/>
                <a:ea typeface="Red Hat Display Bold"/>
                <a:cs typeface="Red Hat Display Bold"/>
                <a:sym typeface="Red Hat Display Bold"/>
              </a:rPr>
              <a:t>Intelligent Systems Ethical Issues </a:t>
            </a:r>
          </a:p>
        </p:txBody>
      </p:sp>
      <p:sp>
        <p:nvSpPr>
          <p:cNvPr name="TextBox 20" id="20"/>
          <p:cNvSpPr txBox="true"/>
          <p:nvPr/>
        </p:nvSpPr>
        <p:spPr>
          <a:xfrm rot="0">
            <a:off x="1991364" y="7636606"/>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Legal Responsibility</a:t>
            </a:r>
          </a:p>
        </p:txBody>
      </p:sp>
      <p:sp>
        <p:nvSpPr>
          <p:cNvPr name="TextBox 21" id="21"/>
          <p:cNvSpPr txBox="true"/>
          <p:nvPr/>
        </p:nvSpPr>
        <p:spPr>
          <a:xfrm rot="0">
            <a:off x="1991364" y="8120755"/>
            <a:ext cx="14305272" cy="3870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Lack of clarity of who to blame if an AI system makes a harmful decision (e.g. misdiagnosis of a disease)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3093743" y="1126411"/>
            <a:ext cx="12392645" cy="713706"/>
          </a:xfrm>
          <a:prstGeom prst="rect">
            <a:avLst/>
          </a:prstGeom>
        </p:spPr>
        <p:txBody>
          <a:bodyPr anchor="t" rtlCol="false" tIns="0" lIns="0" bIns="0" rIns="0">
            <a:spAutoFit/>
          </a:bodyPr>
          <a:lstStyle/>
          <a:p>
            <a:pPr algn="ctr">
              <a:lnSpc>
                <a:spcPts val="5811"/>
              </a:lnSpc>
            </a:pPr>
            <a:r>
              <a:rPr lang="en-US" b="true" sz="4151">
                <a:solidFill>
                  <a:srgbClr val="FFFFFF"/>
                </a:solidFill>
                <a:latin typeface="Red Hat Display Bold"/>
                <a:ea typeface="Red Hat Display Bold"/>
                <a:cs typeface="Red Hat Display Bold"/>
                <a:sym typeface="Red Hat Display Bold"/>
              </a:rPr>
              <a:t>Managing and maintaining an intelligent system</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1746488" y="2415494"/>
            <a:ext cx="883843" cy="883843"/>
          </a:xfrm>
          <a:custGeom>
            <a:avLst/>
            <a:gdLst/>
            <a:ahLst/>
            <a:cxnLst/>
            <a:rect r="r" b="b" t="t" l="l"/>
            <a:pathLst>
              <a:path h="883843" w="883843">
                <a:moveTo>
                  <a:pt x="0" y="0"/>
                </a:moveTo>
                <a:lnTo>
                  <a:pt x="883844" y="0"/>
                </a:lnTo>
                <a:lnTo>
                  <a:pt x="883844" y="883843"/>
                </a:lnTo>
                <a:lnTo>
                  <a:pt x="0" y="883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662290" y="2429461"/>
            <a:ext cx="872998" cy="872998"/>
          </a:xfrm>
          <a:custGeom>
            <a:avLst/>
            <a:gdLst/>
            <a:ahLst/>
            <a:cxnLst/>
            <a:rect r="r" b="b" t="t" l="l"/>
            <a:pathLst>
              <a:path h="872998" w="872998">
                <a:moveTo>
                  <a:pt x="0" y="0"/>
                </a:moveTo>
                <a:lnTo>
                  <a:pt x="872999" y="0"/>
                </a:lnTo>
                <a:lnTo>
                  <a:pt x="872999" y="872998"/>
                </a:lnTo>
                <a:lnTo>
                  <a:pt x="0" y="8729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46913" y="4243655"/>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To monitor all technical, operational, and ethical aspects for continues operation in an accurate secure way after it has been deployed.</a:t>
            </a:r>
          </a:p>
        </p:txBody>
      </p:sp>
      <p:sp>
        <p:nvSpPr>
          <p:cNvPr name="TextBox 14" id="14"/>
          <p:cNvSpPr txBox="true"/>
          <p:nvPr/>
        </p:nvSpPr>
        <p:spPr>
          <a:xfrm rot="0">
            <a:off x="2165879" y="5959412"/>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Model Drift</a:t>
            </a:r>
          </a:p>
        </p:txBody>
      </p:sp>
      <p:sp>
        <p:nvSpPr>
          <p:cNvPr name="TextBox 15" id="15"/>
          <p:cNvSpPr txBox="true"/>
          <p:nvPr/>
        </p:nvSpPr>
        <p:spPr>
          <a:xfrm rot="0">
            <a:off x="2165879" y="6373587"/>
            <a:ext cx="15102904"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The Weakening of the model performance due to changes in data or in the relationships between input and output variables. It negatively impact model performance and in false decision-making and predictions.</a:t>
            </a:r>
          </a:p>
        </p:txBody>
      </p:sp>
      <p:sp>
        <p:nvSpPr>
          <p:cNvPr name="TextBox 16" id="16"/>
          <p:cNvSpPr txBox="true"/>
          <p:nvPr/>
        </p:nvSpPr>
        <p:spPr>
          <a:xfrm rot="0">
            <a:off x="2165879" y="7640449"/>
            <a:ext cx="7152636"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Infrastructure Scalability and Latency</a:t>
            </a:r>
          </a:p>
        </p:txBody>
      </p:sp>
      <p:sp>
        <p:nvSpPr>
          <p:cNvPr name="TextBox 17" id="17"/>
          <p:cNvSpPr txBox="true"/>
          <p:nvPr/>
        </p:nvSpPr>
        <p:spPr>
          <a:xfrm rot="0">
            <a:off x="2165879" y="7992700"/>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As more and more data enters the system the infrastructure will struggle with real-time processing, storage, and model inference.</a:t>
            </a:r>
          </a:p>
        </p:txBody>
      </p:sp>
      <p:sp>
        <p:nvSpPr>
          <p:cNvPr name="TextBox 18" id="18"/>
          <p:cNvSpPr txBox="true"/>
          <p:nvPr/>
        </p:nvSpPr>
        <p:spPr>
          <a:xfrm rot="0">
            <a:off x="2146913" y="5369035"/>
            <a:ext cx="11345369"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Technical challenges When managing and maintaining IS performance:</a:t>
            </a:r>
          </a:p>
        </p:txBody>
      </p:sp>
      <p:sp>
        <p:nvSpPr>
          <p:cNvPr name="TextBox 19" id="19"/>
          <p:cNvSpPr txBox="true"/>
          <p:nvPr/>
        </p:nvSpPr>
        <p:spPr>
          <a:xfrm rot="0">
            <a:off x="2830357" y="2337484"/>
            <a:ext cx="5351732" cy="904296"/>
          </a:xfrm>
          <a:prstGeom prst="rect">
            <a:avLst/>
          </a:prstGeom>
        </p:spPr>
        <p:txBody>
          <a:bodyPr anchor="t" rtlCol="false" tIns="0" lIns="0" bIns="0" rIns="0">
            <a:spAutoFit/>
          </a:bodyPr>
          <a:lstStyle/>
          <a:p>
            <a:pPr algn="l">
              <a:lnSpc>
                <a:spcPts val="3662"/>
              </a:lnSpc>
            </a:pPr>
            <a:r>
              <a:rPr lang="en-US" sz="2615" b="true">
                <a:solidFill>
                  <a:srgbClr val="FFFFFF"/>
                </a:solidFill>
                <a:latin typeface="Red Hat Display Bold"/>
                <a:ea typeface="Red Hat Display Bold"/>
                <a:cs typeface="Red Hat Display Bold"/>
                <a:sym typeface="Red Hat Display Bold"/>
              </a:rPr>
              <a:t>Managing IS</a:t>
            </a:r>
          </a:p>
          <a:p>
            <a:pPr algn="l">
              <a:lnSpc>
                <a:spcPts val="3662"/>
              </a:lnSpc>
            </a:pPr>
          </a:p>
        </p:txBody>
      </p:sp>
      <p:sp>
        <p:nvSpPr>
          <p:cNvPr name="TextBox 20" id="20"/>
          <p:cNvSpPr txBox="true"/>
          <p:nvPr/>
        </p:nvSpPr>
        <p:spPr>
          <a:xfrm rot="0">
            <a:off x="2830357" y="2751660"/>
            <a:ext cx="5370699" cy="12252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overseeing operations, such as collecting data, running processes, and performance.</a:t>
            </a:r>
          </a:p>
          <a:p>
            <a:pPr algn="l">
              <a:lnSpc>
                <a:spcPts val="3312"/>
              </a:lnSpc>
            </a:pPr>
          </a:p>
        </p:txBody>
      </p:sp>
      <p:sp>
        <p:nvSpPr>
          <p:cNvPr name="TextBox 21" id="21"/>
          <p:cNvSpPr txBox="true"/>
          <p:nvPr/>
        </p:nvSpPr>
        <p:spPr>
          <a:xfrm rot="0">
            <a:off x="10763080" y="2337484"/>
            <a:ext cx="5351732" cy="904296"/>
          </a:xfrm>
          <a:prstGeom prst="rect">
            <a:avLst/>
          </a:prstGeom>
        </p:spPr>
        <p:txBody>
          <a:bodyPr anchor="t" rtlCol="false" tIns="0" lIns="0" bIns="0" rIns="0">
            <a:spAutoFit/>
          </a:bodyPr>
          <a:lstStyle/>
          <a:p>
            <a:pPr algn="l">
              <a:lnSpc>
                <a:spcPts val="3662"/>
              </a:lnSpc>
            </a:pPr>
            <a:r>
              <a:rPr lang="en-US" sz="2615" b="true">
                <a:solidFill>
                  <a:srgbClr val="FFFFFF"/>
                </a:solidFill>
                <a:latin typeface="Red Hat Display Bold"/>
                <a:ea typeface="Red Hat Display Bold"/>
                <a:cs typeface="Red Hat Display Bold"/>
                <a:sym typeface="Red Hat Display Bold"/>
              </a:rPr>
              <a:t>Maintaining IS</a:t>
            </a:r>
          </a:p>
          <a:p>
            <a:pPr algn="l">
              <a:lnSpc>
                <a:spcPts val="3662"/>
              </a:lnSpc>
            </a:pPr>
          </a:p>
        </p:txBody>
      </p:sp>
      <p:sp>
        <p:nvSpPr>
          <p:cNvPr name="TextBox 22" id="22"/>
          <p:cNvSpPr txBox="true"/>
          <p:nvPr/>
        </p:nvSpPr>
        <p:spPr>
          <a:xfrm rot="0">
            <a:off x="10763080" y="2751660"/>
            <a:ext cx="607056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a:ea typeface="Montserrat"/>
                <a:cs typeface="Montserrat"/>
                <a:sym typeface="Montserrat"/>
              </a:rPr>
              <a:t>updating the model, retraining it with new data, fix to keep it accurate and reliable.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grpSp>
        <p:nvGrpSpPr>
          <p:cNvPr name="Group 4" id="4"/>
          <p:cNvGrpSpPr/>
          <p:nvPr/>
        </p:nvGrpSpPr>
        <p:grpSpPr>
          <a:xfrm rot="0">
            <a:off x="-14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6" id="6"/>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grpSp>
        <p:nvGrpSpPr>
          <p:cNvPr name="Group 7" id="7"/>
          <p:cNvGrpSpPr/>
          <p:nvPr/>
        </p:nvGrpSpPr>
        <p:grpSpPr>
          <a:xfrm rot="0">
            <a:off x="1656357" y="4297328"/>
            <a:ext cx="3348604" cy="4430885"/>
            <a:chOff x="0" y="0"/>
            <a:chExt cx="881937" cy="1166982"/>
          </a:xfrm>
        </p:grpSpPr>
        <p:sp>
          <p:nvSpPr>
            <p:cNvPr name="Freeform 8" id="8"/>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9" id="9"/>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0" id="10"/>
          <p:cNvGrpSpPr/>
          <p:nvPr/>
        </p:nvGrpSpPr>
        <p:grpSpPr>
          <a:xfrm rot="0">
            <a:off x="5528556" y="4297328"/>
            <a:ext cx="3348604" cy="4430885"/>
            <a:chOff x="0" y="0"/>
            <a:chExt cx="881937" cy="1166982"/>
          </a:xfrm>
        </p:grpSpPr>
        <p:sp>
          <p:nvSpPr>
            <p:cNvPr name="Freeform 11" id="11"/>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2" id="12"/>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3" id="13"/>
          <p:cNvGrpSpPr/>
          <p:nvPr/>
        </p:nvGrpSpPr>
        <p:grpSpPr>
          <a:xfrm rot="0">
            <a:off x="9401035" y="4297328"/>
            <a:ext cx="3348604" cy="4430885"/>
            <a:chOff x="0" y="0"/>
            <a:chExt cx="881937" cy="1166982"/>
          </a:xfrm>
        </p:grpSpPr>
        <p:sp>
          <p:nvSpPr>
            <p:cNvPr name="Freeform 14" id="14"/>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15" id="15"/>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16" id="16"/>
          <p:cNvGrpSpPr/>
          <p:nvPr/>
        </p:nvGrpSpPr>
        <p:grpSpPr>
          <a:xfrm rot="0">
            <a:off x="1910625" y="4674276"/>
            <a:ext cx="2840069" cy="977232"/>
            <a:chOff x="0" y="0"/>
            <a:chExt cx="748002" cy="257378"/>
          </a:xfrm>
        </p:grpSpPr>
        <p:sp>
          <p:nvSpPr>
            <p:cNvPr name="Freeform 17" id="17"/>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18" id="18"/>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19" id="19"/>
          <p:cNvGrpSpPr/>
          <p:nvPr/>
        </p:nvGrpSpPr>
        <p:grpSpPr>
          <a:xfrm rot="0">
            <a:off x="5782824" y="4674276"/>
            <a:ext cx="2840069" cy="977232"/>
            <a:chOff x="0" y="0"/>
            <a:chExt cx="748002" cy="257378"/>
          </a:xfrm>
        </p:grpSpPr>
        <p:sp>
          <p:nvSpPr>
            <p:cNvPr name="Freeform 20" id="20"/>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1" id="21"/>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grpSp>
        <p:nvGrpSpPr>
          <p:cNvPr name="Group 22" id="22"/>
          <p:cNvGrpSpPr/>
          <p:nvPr/>
        </p:nvGrpSpPr>
        <p:grpSpPr>
          <a:xfrm rot="0">
            <a:off x="9655302" y="4674276"/>
            <a:ext cx="2840069" cy="977232"/>
            <a:chOff x="0" y="0"/>
            <a:chExt cx="748002" cy="257378"/>
          </a:xfrm>
        </p:grpSpPr>
        <p:sp>
          <p:nvSpPr>
            <p:cNvPr name="Freeform 23" id="23"/>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24" id="24"/>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TextBox 25" id="25"/>
          <p:cNvSpPr txBox="true"/>
          <p:nvPr/>
        </p:nvSpPr>
        <p:spPr>
          <a:xfrm rot="0">
            <a:off x="3828107" y="1039182"/>
            <a:ext cx="11145856"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Security Risks of Intelligent Systems</a:t>
            </a:r>
          </a:p>
        </p:txBody>
      </p:sp>
      <p:sp>
        <p:nvSpPr>
          <p:cNvPr name="TextBox 26" id="26"/>
          <p:cNvSpPr txBox="true"/>
          <p:nvPr/>
        </p:nvSpPr>
        <p:spPr>
          <a:xfrm rot="0">
            <a:off x="1789891" y="6006698"/>
            <a:ext cx="3081536" cy="10023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Relying too heavily can weaken human oversight, increasing system misuse.</a:t>
            </a:r>
          </a:p>
        </p:txBody>
      </p:sp>
      <p:sp>
        <p:nvSpPr>
          <p:cNvPr name="TextBox 27" id="27"/>
          <p:cNvSpPr txBox="true"/>
          <p:nvPr/>
        </p:nvSpPr>
        <p:spPr>
          <a:xfrm rot="0">
            <a:off x="2229691" y="4994305"/>
            <a:ext cx="2270165" cy="2990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Overdependence</a:t>
            </a:r>
          </a:p>
        </p:txBody>
      </p:sp>
      <p:sp>
        <p:nvSpPr>
          <p:cNvPr name="Freeform 28" id="2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29" id="2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30" id="30"/>
          <p:cNvSpPr/>
          <p:nvPr/>
        </p:nvSpPr>
        <p:spPr>
          <a:xfrm>
            <a:off x="-780312" y="994457"/>
            <a:ext cx="19737132" cy="0"/>
          </a:xfrm>
          <a:prstGeom prst="line">
            <a:avLst/>
          </a:prstGeom>
          <a:ln cap="flat" w="38100">
            <a:solidFill>
              <a:srgbClr val="FFFFFF"/>
            </a:solidFill>
            <a:prstDash val="solid"/>
            <a:headEnd type="none" len="sm" w="sm"/>
            <a:tailEnd type="none" len="sm" w="sm"/>
          </a:ln>
        </p:spPr>
      </p:sp>
      <p:grpSp>
        <p:nvGrpSpPr>
          <p:cNvPr name="Group 31" id="31"/>
          <p:cNvGrpSpPr/>
          <p:nvPr/>
        </p:nvGrpSpPr>
        <p:grpSpPr>
          <a:xfrm rot="0">
            <a:off x="13283039" y="4297328"/>
            <a:ext cx="3348604" cy="4430885"/>
            <a:chOff x="0" y="0"/>
            <a:chExt cx="881937" cy="1166982"/>
          </a:xfrm>
        </p:grpSpPr>
        <p:sp>
          <p:nvSpPr>
            <p:cNvPr name="Freeform 32" id="32"/>
            <p:cNvSpPr/>
            <p:nvPr/>
          </p:nvSpPr>
          <p:spPr>
            <a:xfrm flipH="false" flipV="false" rot="0">
              <a:off x="0" y="0"/>
              <a:ext cx="881937" cy="1166982"/>
            </a:xfrm>
            <a:custGeom>
              <a:avLst/>
              <a:gdLst/>
              <a:ahLst/>
              <a:cxnLst/>
              <a:rect r="r" b="b" t="t" l="l"/>
              <a:pathLst>
                <a:path h="1166982" w="881937">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CA9CB4"/>
            </a:solidFill>
          </p:spPr>
        </p:sp>
        <p:sp>
          <p:nvSpPr>
            <p:cNvPr name="TextBox 33" id="33"/>
            <p:cNvSpPr txBox="true"/>
            <p:nvPr/>
          </p:nvSpPr>
          <p:spPr>
            <a:xfrm>
              <a:off x="0" y="-47625"/>
              <a:ext cx="881937" cy="1214607"/>
            </a:xfrm>
            <a:prstGeom prst="rect">
              <a:avLst/>
            </a:prstGeom>
          </p:spPr>
          <p:txBody>
            <a:bodyPr anchor="ctr" rtlCol="false" tIns="50800" lIns="50800" bIns="50800" rIns="50800"/>
            <a:lstStyle/>
            <a:p>
              <a:pPr algn="ctr">
                <a:lnSpc>
                  <a:spcPts val="3571"/>
                </a:lnSpc>
              </a:pPr>
            </a:p>
          </p:txBody>
        </p:sp>
      </p:grpSp>
      <p:grpSp>
        <p:nvGrpSpPr>
          <p:cNvPr name="Group 34" id="34"/>
          <p:cNvGrpSpPr/>
          <p:nvPr/>
        </p:nvGrpSpPr>
        <p:grpSpPr>
          <a:xfrm rot="0">
            <a:off x="13537306" y="4674276"/>
            <a:ext cx="2840069" cy="977232"/>
            <a:chOff x="0" y="0"/>
            <a:chExt cx="748002" cy="257378"/>
          </a:xfrm>
        </p:grpSpPr>
        <p:sp>
          <p:nvSpPr>
            <p:cNvPr name="Freeform 35" id="35"/>
            <p:cNvSpPr/>
            <p:nvPr/>
          </p:nvSpPr>
          <p:spPr>
            <a:xfrm flipH="false" flipV="false" rot="0">
              <a:off x="0" y="0"/>
              <a:ext cx="748002" cy="257378"/>
            </a:xfrm>
            <a:custGeom>
              <a:avLst/>
              <a:gdLst/>
              <a:ahLst/>
              <a:cxnLst/>
              <a:rect r="r" b="b" t="t" l="l"/>
              <a:pathLst>
                <a:path h="257378" w="748002">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name="TextBox 36" id="36"/>
            <p:cNvSpPr txBox="true"/>
            <p:nvPr/>
          </p:nvSpPr>
          <p:spPr>
            <a:xfrm>
              <a:off x="0" y="-47625"/>
              <a:ext cx="748002" cy="305003"/>
            </a:xfrm>
            <a:prstGeom prst="rect">
              <a:avLst/>
            </a:prstGeom>
          </p:spPr>
          <p:txBody>
            <a:bodyPr anchor="ctr" rtlCol="false" tIns="50800" lIns="50800" bIns="50800" rIns="50800"/>
            <a:lstStyle/>
            <a:p>
              <a:pPr algn="ctr">
                <a:lnSpc>
                  <a:spcPts val="3571"/>
                </a:lnSpc>
              </a:pPr>
            </a:p>
          </p:txBody>
        </p:sp>
      </p:grpSp>
      <p:sp>
        <p:nvSpPr>
          <p:cNvPr name="Freeform 37" id="37"/>
          <p:cNvSpPr/>
          <p:nvPr/>
        </p:nvSpPr>
        <p:spPr>
          <a:xfrm flipH="false" flipV="false" rot="-10800000">
            <a:off x="3571072" y="3010049"/>
            <a:ext cx="3228425" cy="1226713"/>
          </a:xfrm>
          <a:custGeom>
            <a:avLst/>
            <a:gdLst/>
            <a:ahLst/>
            <a:cxnLst/>
            <a:rect r="r" b="b" t="t" l="l"/>
            <a:pathLst>
              <a:path h="1226713" w="3228425">
                <a:moveTo>
                  <a:pt x="0" y="0"/>
                </a:moveTo>
                <a:lnTo>
                  <a:pt x="3228425" y="0"/>
                </a:lnTo>
                <a:lnTo>
                  <a:pt x="3228425" y="1226713"/>
                </a:lnTo>
                <a:lnTo>
                  <a:pt x="0" y="1226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10800000">
            <a:off x="11488503" y="2987292"/>
            <a:ext cx="3228425" cy="1226713"/>
          </a:xfrm>
          <a:custGeom>
            <a:avLst/>
            <a:gdLst/>
            <a:ahLst/>
            <a:cxnLst/>
            <a:rect r="r" b="b" t="t" l="l"/>
            <a:pathLst>
              <a:path h="1226713" w="3228425">
                <a:moveTo>
                  <a:pt x="0" y="0"/>
                </a:moveTo>
                <a:lnTo>
                  <a:pt x="3228425" y="0"/>
                </a:lnTo>
                <a:lnTo>
                  <a:pt x="3228425" y="1226713"/>
                </a:lnTo>
                <a:lnTo>
                  <a:pt x="0" y="1226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3828107" y="2191315"/>
            <a:ext cx="792084" cy="1021760"/>
          </a:xfrm>
          <a:custGeom>
            <a:avLst/>
            <a:gdLst/>
            <a:ahLst/>
            <a:cxnLst/>
            <a:rect r="r" b="b" t="t" l="l"/>
            <a:pathLst>
              <a:path h="1021760" w="792084">
                <a:moveTo>
                  <a:pt x="0" y="0"/>
                </a:moveTo>
                <a:lnTo>
                  <a:pt x="792084" y="0"/>
                </a:lnTo>
                <a:lnTo>
                  <a:pt x="792084" y="1021760"/>
                </a:lnTo>
                <a:lnTo>
                  <a:pt x="0" y="1021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0" id="40"/>
          <p:cNvSpPr/>
          <p:nvPr/>
        </p:nvSpPr>
        <p:spPr>
          <a:xfrm flipH="false" flipV="false" rot="0">
            <a:off x="10566093" y="2156873"/>
            <a:ext cx="1056202" cy="1056202"/>
          </a:xfrm>
          <a:custGeom>
            <a:avLst/>
            <a:gdLst/>
            <a:ahLst/>
            <a:cxnLst/>
            <a:rect r="r" b="b" t="t" l="l"/>
            <a:pathLst>
              <a:path h="1056202" w="1056202">
                <a:moveTo>
                  <a:pt x="0" y="0"/>
                </a:moveTo>
                <a:lnTo>
                  <a:pt x="1056203" y="0"/>
                </a:lnTo>
                <a:lnTo>
                  <a:pt x="1056203" y="1056202"/>
                </a:lnTo>
                <a:lnTo>
                  <a:pt x="0" y="10562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1" id="41"/>
          <p:cNvSpPr txBox="true"/>
          <p:nvPr/>
        </p:nvSpPr>
        <p:spPr>
          <a:xfrm rot="0">
            <a:off x="5759457" y="6006698"/>
            <a:ext cx="2886801" cy="1344930"/>
          </a:xfrm>
          <a:prstGeom prst="rect">
            <a:avLst/>
          </a:prstGeom>
        </p:spPr>
        <p:txBody>
          <a:bodyPr anchor="t" rtlCol="false" tIns="0" lIns="0" bIns="0" rIns="0">
            <a:spAutoFit/>
          </a:bodyPr>
          <a:lstStyle/>
          <a:p>
            <a:pPr algn="ctr">
              <a:lnSpc>
                <a:spcPts val="2760"/>
              </a:lnSpc>
            </a:pPr>
            <a:r>
              <a:rPr lang="en-US" sz="1500">
                <a:solidFill>
                  <a:srgbClr val="F7F3F2"/>
                </a:solidFill>
                <a:latin typeface="Montserrat Light"/>
                <a:ea typeface="Montserrat Light"/>
                <a:cs typeface="Montserrat Light"/>
                <a:sym typeface="Montserrat Light"/>
              </a:rPr>
              <a:t>IS often require large of personal, sensitive data, if not protected, it can be exposed to unauthorized access.</a:t>
            </a:r>
          </a:p>
        </p:txBody>
      </p:sp>
      <p:sp>
        <p:nvSpPr>
          <p:cNvPr name="TextBox 42" id="42"/>
          <p:cNvSpPr txBox="true"/>
          <p:nvPr/>
        </p:nvSpPr>
        <p:spPr>
          <a:xfrm rot="0">
            <a:off x="9703374" y="6006698"/>
            <a:ext cx="2753451" cy="13452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Competitors hackers may steal proprietary models or datasets leading to harmful innovation.</a:t>
            </a:r>
          </a:p>
        </p:txBody>
      </p:sp>
      <p:sp>
        <p:nvSpPr>
          <p:cNvPr name="TextBox 43" id="43"/>
          <p:cNvSpPr txBox="true"/>
          <p:nvPr/>
        </p:nvSpPr>
        <p:spPr>
          <a:xfrm rot="0">
            <a:off x="6264812" y="4877465"/>
            <a:ext cx="1876092"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Data Privacy Breaches</a:t>
            </a:r>
          </a:p>
        </p:txBody>
      </p:sp>
      <p:sp>
        <p:nvSpPr>
          <p:cNvPr name="TextBox 44" id="44"/>
          <p:cNvSpPr txBox="true"/>
          <p:nvPr/>
        </p:nvSpPr>
        <p:spPr>
          <a:xfrm rot="0">
            <a:off x="9976982" y="4877465"/>
            <a:ext cx="2206235"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Intellectual Property Theft</a:t>
            </a:r>
          </a:p>
        </p:txBody>
      </p:sp>
      <p:sp>
        <p:nvSpPr>
          <p:cNvPr name="TextBox 45" id="45"/>
          <p:cNvSpPr txBox="true"/>
          <p:nvPr/>
        </p:nvSpPr>
        <p:spPr>
          <a:xfrm rot="0">
            <a:off x="13806914" y="6006698"/>
            <a:ext cx="2269480" cy="1345242"/>
          </a:xfrm>
          <a:prstGeom prst="rect">
            <a:avLst/>
          </a:prstGeom>
        </p:spPr>
        <p:txBody>
          <a:bodyPr anchor="t" rtlCol="false" tIns="0" lIns="0" bIns="0" rIns="0">
            <a:spAutoFit/>
          </a:bodyPr>
          <a:lstStyle/>
          <a:p>
            <a:pPr algn="ctr">
              <a:lnSpc>
                <a:spcPts val="2752"/>
              </a:lnSpc>
            </a:pPr>
            <a:r>
              <a:rPr lang="en-US" sz="1496">
                <a:solidFill>
                  <a:srgbClr val="F7F3F2"/>
                </a:solidFill>
                <a:latin typeface="Montserrat Light"/>
                <a:ea typeface="Montserrat Light"/>
                <a:cs typeface="Montserrat Light"/>
                <a:sym typeface="Montserrat Light"/>
              </a:rPr>
              <a:t>Using AI without proper data guidance can lead to violations of regulations like GDPR.</a:t>
            </a:r>
          </a:p>
        </p:txBody>
      </p:sp>
      <p:sp>
        <p:nvSpPr>
          <p:cNvPr name="TextBox 46" id="46"/>
          <p:cNvSpPr txBox="true"/>
          <p:nvPr/>
        </p:nvSpPr>
        <p:spPr>
          <a:xfrm rot="0">
            <a:off x="14006939" y="4877465"/>
            <a:ext cx="1831642" cy="603872"/>
          </a:xfrm>
          <a:prstGeom prst="rect">
            <a:avLst/>
          </a:prstGeom>
        </p:spPr>
        <p:txBody>
          <a:bodyPr anchor="t" rtlCol="false" tIns="0" lIns="0" bIns="0" rIns="0">
            <a:spAutoFit/>
          </a:bodyPr>
          <a:lstStyle/>
          <a:p>
            <a:pPr algn="ctr">
              <a:lnSpc>
                <a:spcPts val="2415"/>
              </a:lnSpc>
            </a:pPr>
            <a:r>
              <a:rPr lang="en-US" b="true" sz="1725">
                <a:solidFill>
                  <a:srgbClr val="CA9CB4"/>
                </a:solidFill>
                <a:latin typeface="Red Hat Display Bold"/>
                <a:ea typeface="Red Hat Display Bold"/>
                <a:cs typeface="Red Hat Display Bold"/>
                <a:sym typeface="Red Hat Display Bold"/>
              </a:rPr>
              <a:t>Compliance of Legal Laws</a:t>
            </a:r>
          </a:p>
        </p:txBody>
      </p:sp>
      <p:sp>
        <p:nvSpPr>
          <p:cNvPr name="TextBox 47" id="47"/>
          <p:cNvSpPr txBox="true"/>
          <p:nvPr/>
        </p:nvSpPr>
        <p:spPr>
          <a:xfrm rot="0">
            <a:off x="3752441" y="2449379"/>
            <a:ext cx="2865688" cy="503520"/>
          </a:xfrm>
          <a:prstGeom prst="rect">
            <a:avLst/>
          </a:prstGeom>
        </p:spPr>
        <p:txBody>
          <a:bodyPr anchor="t" rtlCol="false" tIns="0" lIns="0" bIns="0" rIns="0">
            <a:spAutoFit/>
          </a:bodyPr>
          <a:lstStyle/>
          <a:p>
            <a:pPr algn="ctr">
              <a:lnSpc>
                <a:spcPts val="4271"/>
              </a:lnSpc>
            </a:pPr>
            <a:r>
              <a:rPr lang="en-US" sz="3051">
                <a:solidFill>
                  <a:srgbClr val="FFFFFF"/>
                </a:solidFill>
                <a:latin typeface="Red Hat Display"/>
                <a:ea typeface="Red Hat Display"/>
                <a:cs typeface="Red Hat Display"/>
                <a:sym typeface="Red Hat Display"/>
              </a:rPr>
              <a:t>Users</a:t>
            </a:r>
          </a:p>
        </p:txBody>
      </p:sp>
      <p:sp>
        <p:nvSpPr>
          <p:cNvPr name="TextBox 48" id="48"/>
          <p:cNvSpPr txBox="true"/>
          <p:nvPr/>
        </p:nvSpPr>
        <p:spPr>
          <a:xfrm rot="0">
            <a:off x="11669872" y="2426622"/>
            <a:ext cx="2865688" cy="503520"/>
          </a:xfrm>
          <a:prstGeom prst="rect">
            <a:avLst/>
          </a:prstGeom>
        </p:spPr>
        <p:txBody>
          <a:bodyPr anchor="t" rtlCol="false" tIns="0" lIns="0" bIns="0" rIns="0">
            <a:spAutoFit/>
          </a:bodyPr>
          <a:lstStyle/>
          <a:p>
            <a:pPr algn="ctr">
              <a:lnSpc>
                <a:spcPts val="4271"/>
              </a:lnSpc>
            </a:pPr>
            <a:r>
              <a:rPr lang="en-US" sz="3051">
                <a:solidFill>
                  <a:srgbClr val="FFFFFF"/>
                </a:solidFill>
                <a:latin typeface="Red Hat Display"/>
                <a:ea typeface="Red Hat Display"/>
                <a:cs typeface="Red Hat Display"/>
                <a:sym typeface="Red Hat Display"/>
              </a:rPr>
              <a:t>Organizations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0122957" y="2587613"/>
            <a:ext cx="1321913" cy="1743530"/>
          </a:xfrm>
          <a:custGeom>
            <a:avLst/>
            <a:gdLst/>
            <a:ahLst/>
            <a:cxnLst/>
            <a:rect r="r" b="b" t="t" l="l"/>
            <a:pathLst>
              <a:path h="1743530" w="1321913">
                <a:moveTo>
                  <a:pt x="0" y="0"/>
                </a:moveTo>
                <a:lnTo>
                  <a:pt x="1321914" y="0"/>
                </a:lnTo>
                <a:lnTo>
                  <a:pt x="1321914" y="1743531"/>
                </a:lnTo>
                <a:lnTo>
                  <a:pt x="0" y="17435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182514" y="1094697"/>
            <a:ext cx="12418454" cy="713242"/>
          </a:xfrm>
          <a:prstGeom prst="rect">
            <a:avLst/>
          </a:prstGeom>
        </p:spPr>
        <p:txBody>
          <a:bodyPr anchor="t" rtlCol="false" tIns="0" lIns="0" bIns="0" rIns="0">
            <a:spAutoFit/>
          </a:bodyPr>
          <a:lstStyle/>
          <a:p>
            <a:pPr algn="ctr">
              <a:lnSpc>
                <a:spcPts val="5837"/>
              </a:lnSpc>
            </a:pPr>
            <a:r>
              <a:rPr lang="en-US" b="true" sz="4169">
                <a:solidFill>
                  <a:srgbClr val="FFFFFF"/>
                </a:solidFill>
                <a:latin typeface="Red Hat Display Bold"/>
                <a:ea typeface="Red Hat Display Bold"/>
                <a:cs typeface="Red Hat Display Bold"/>
                <a:sym typeface="Red Hat Display Bold"/>
              </a:rPr>
              <a:t>Technical &amp; Ethical issues of Intelligent Systems</a:t>
            </a:r>
          </a:p>
        </p:txBody>
      </p:sp>
      <p:sp>
        <p:nvSpPr>
          <p:cNvPr name="TextBox 12" id="12"/>
          <p:cNvSpPr txBox="true"/>
          <p:nvPr/>
        </p:nvSpPr>
        <p:spPr>
          <a:xfrm rot="0">
            <a:off x="11682996" y="2563607"/>
            <a:ext cx="2224717" cy="422275"/>
          </a:xfrm>
          <a:prstGeom prst="rect">
            <a:avLst/>
          </a:prstGeom>
        </p:spPr>
        <p:txBody>
          <a:bodyPr anchor="t" rtlCol="false" tIns="0" lIns="0" bIns="0" rIns="0">
            <a:spAutoFit/>
          </a:bodyPr>
          <a:lstStyle/>
          <a:p>
            <a:pPr algn="l">
              <a:lnSpc>
                <a:spcPts val="3499"/>
              </a:lnSpc>
            </a:pPr>
            <a:r>
              <a:rPr lang="en-US" b="true" sz="2499">
                <a:solidFill>
                  <a:srgbClr val="FFFFFF"/>
                </a:solidFill>
                <a:latin typeface="Red Hat Display Bold"/>
                <a:ea typeface="Red Hat Display Bold"/>
                <a:cs typeface="Red Hat Display Bold"/>
                <a:sym typeface="Red Hat Display Bold"/>
              </a:rPr>
              <a:t>Technical</a:t>
            </a:r>
          </a:p>
        </p:txBody>
      </p:sp>
      <p:sp>
        <p:nvSpPr>
          <p:cNvPr name="TextBox 13" id="13"/>
          <p:cNvSpPr txBox="true"/>
          <p:nvPr/>
        </p:nvSpPr>
        <p:spPr>
          <a:xfrm rot="0">
            <a:off x="11682996" y="3201427"/>
            <a:ext cx="5180884" cy="5507609"/>
          </a:xfrm>
          <a:prstGeom prst="rect">
            <a:avLst/>
          </a:prstGeom>
        </p:spPr>
        <p:txBody>
          <a:bodyPr anchor="t" rtlCol="false" tIns="0" lIns="0" bIns="0" rIns="0">
            <a:spAutoFit/>
          </a:bodyPr>
          <a:lstStyle/>
          <a:p>
            <a:pPr algn="l">
              <a:lnSpc>
                <a:spcPts val="4047"/>
              </a:lnSpc>
            </a:pPr>
            <a:r>
              <a:rPr lang="en-US" sz="2199">
                <a:solidFill>
                  <a:srgbClr val="FFFFFF"/>
                </a:solidFill>
                <a:latin typeface="Montserrat Light"/>
                <a:ea typeface="Montserrat Light"/>
                <a:cs typeface="Montserrat Light"/>
                <a:sym typeface="Montserrat Light"/>
              </a:rPr>
              <a:t>Bias - If trained on biased data biased discussions will be generated.</a:t>
            </a:r>
          </a:p>
          <a:p>
            <a:pPr algn="l">
              <a:lnSpc>
                <a:spcPts val="4047"/>
              </a:lnSpc>
            </a:pPr>
          </a:p>
          <a:p>
            <a:pPr algn="l">
              <a:lnSpc>
                <a:spcPts val="4047"/>
              </a:lnSpc>
            </a:pPr>
            <a:r>
              <a:rPr lang="en-US" sz="2199">
                <a:solidFill>
                  <a:srgbClr val="FFFFFF"/>
                </a:solidFill>
                <a:latin typeface="Montserrat Light"/>
                <a:ea typeface="Montserrat Light"/>
                <a:cs typeface="Montserrat Light"/>
                <a:sym typeface="Montserrat Light"/>
              </a:rPr>
              <a:t>Lack of Privacy - IS collect a lot of personal data and sometimes without user consent.</a:t>
            </a:r>
          </a:p>
          <a:p>
            <a:pPr algn="l">
              <a:lnSpc>
                <a:spcPts val="4047"/>
              </a:lnSpc>
            </a:pPr>
          </a:p>
          <a:p>
            <a:pPr algn="l">
              <a:lnSpc>
                <a:spcPts val="4047"/>
              </a:lnSpc>
            </a:pPr>
            <a:r>
              <a:rPr lang="en-US" sz="2199">
                <a:solidFill>
                  <a:srgbClr val="FFFFFF"/>
                </a:solidFill>
                <a:latin typeface="Montserrat Light"/>
                <a:ea typeface="Montserrat Light"/>
                <a:cs typeface="Montserrat Light"/>
                <a:sym typeface="Montserrat Light"/>
              </a:rPr>
              <a:t>Job Displacement - Automation may replace some jobs leading to unemployment.</a:t>
            </a:r>
          </a:p>
          <a:p>
            <a:pPr algn="l">
              <a:lnSpc>
                <a:spcPts val="4047"/>
              </a:lnSpc>
            </a:pPr>
          </a:p>
        </p:txBody>
      </p:sp>
      <p:sp>
        <p:nvSpPr>
          <p:cNvPr name="Freeform 14" id="14"/>
          <p:cNvSpPr/>
          <p:nvPr/>
        </p:nvSpPr>
        <p:spPr>
          <a:xfrm flipH="false" flipV="false" rot="0">
            <a:off x="1450993" y="2573265"/>
            <a:ext cx="1421763" cy="1421763"/>
          </a:xfrm>
          <a:custGeom>
            <a:avLst/>
            <a:gdLst/>
            <a:ahLst/>
            <a:cxnLst/>
            <a:rect r="r" b="b" t="t" l="l"/>
            <a:pathLst>
              <a:path h="1421763" w="1421763">
                <a:moveTo>
                  <a:pt x="0" y="0"/>
                </a:moveTo>
                <a:lnTo>
                  <a:pt x="1421763" y="0"/>
                </a:lnTo>
                <a:lnTo>
                  <a:pt x="1421763" y="1421763"/>
                </a:lnTo>
                <a:lnTo>
                  <a:pt x="0" y="14217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113957" y="2388375"/>
            <a:ext cx="3682585" cy="422275"/>
          </a:xfrm>
          <a:prstGeom prst="rect">
            <a:avLst/>
          </a:prstGeom>
        </p:spPr>
        <p:txBody>
          <a:bodyPr anchor="t" rtlCol="false" tIns="0" lIns="0" bIns="0" rIns="0">
            <a:spAutoFit/>
          </a:bodyPr>
          <a:lstStyle/>
          <a:p>
            <a:pPr algn="l">
              <a:lnSpc>
                <a:spcPts val="3499"/>
              </a:lnSpc>
            </a:pPr>
            <a:r>
              <a:rPr lang="en-US" b="true" sz="2499">
                <a:solidFill>
                  <a:srgbClr val="FFFFFF"/>
                </a:solidFill>
                <a:latin typeface="Red Hat Display Bold"/>
                <a:ea typeface="Red Hat Display Bold"/>
                <a:cs typeface="Red Hat Display Bold"/>
                <a:sym typeface="Red Hat Display Bold"/>
              </a:rPr>
              <a:t>Ethical</a:t>
            </a:r>
          </a:p>
        </p:txBody>
      </p:sp>
      <p:sp>
        <p:nvSpPr>
          <p:cNvPr name="TextBox 16" id="16"/>
          <p:cNvSpPr txBox="true"/>
          <p:nvPr/>
        </p:nvSpPr>
        <p:spPr>
          <a:xfrm rot="0">
            <a:off x="3113957" y="3026196"/>
            <a:ext cx="6462903" cy="6517259"/>
          </a:xfrm>
          <a:prstGeom prst="rect">
            <a:avLst/>
          </a:prstGeom>
        </p:spPr>
        <p:txBody>
          <a:bodyPr anchor="t" rtlCol="false" tIns="0" lIns="0" bIns="0" rIns="0">
            <a:spAutoFit/>
          </a:bodyPr>
          <a:lstStyle/>
          <a:p>
            <a:pPr algn="l">
              <a:lnSpc>
                <a:spcPts val="4047"/>
              </a:lnSpc>
            </a:pPr>
            <a:r>
              <a:rPr lang="en-US" sz="2199">
                <a:solidFill>
                  <a:srgbClr val="FFFFFF"/>
                </a:solidFill>
                <a:latin typeface="Montserrat"/>
                <a:ea typeface="Montserrat"/>
                <a:cs typeface="Montserrat"/>
                <a:sym typeface="Montserrat"/>
              </a:rPr>
              <a:t>Lack of Explainability -</a:t>
            </a:r>
          </a:p>
          <a:p>
            <a:pPr algn="l">
              <a:lnSpc>
                <a:spcPts val="4047"/>
              </a:lnSpc>
            </a:pPr>
            <a:r>
              <a:rPr lang="en-US" sz="2199">
                <a:solidFill>
                  <a:srgbClr val="FFFFFF"/>
                </a:solidFill>
                <a:latin typeface="Montserrat"/>
                <a:ea typeface="Montserrat"/>
                <a:cs typeface="Montserrat"/>
                <a:sym typeface="Montserrat"/>
              </a:rPr>
              <a:t>Many AI</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sys</a:t>
            </a:r>
            <a:r>
              <a:rPr lang="en-US" sz="2199">
                <a:solidFill>
                  <a:srgbClr val="FFFFFF"/>
                </a:solidFill>
                <a:latin typeface="Montserrat"/>
                <a:ea typeface="Montserrat"/>
                <a:cs typeface="Montserrat"/>
                <a:sym typeface="Montserrat"/>
              </a:rPr>
              <a:t>t</a:t>
            </a:r>
            <a:r>
              <a:rPr lang="en-US" sz="2199">
                <a:solidFill>
                  <a:srgbClr val="FFFFFF"/>
                </a:solidFill>
                <a:latin typeface="Montserrat"/>
                <a:ea typeface="Montserrat"/>
                <a:cs typeface="Montserrat"/>
                <a:sym typeface="Montserrat"/>
              </a:rPr>
              <a:t>ems</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d</a:t>
            </a:r>
            <a:r>
              <a:rPr lang="en-US" sz="2199">
                <a:solidFill>
                  <a:srgbClr val="FFFFFF"/>
                </a:solidFill>
                <a:latin typeface="Montserrat"/>
                <a:ea typeface="Montserrat"/>
                <a:cs typeface="Montserrat"/>
                <a:sym typeface="Montserrat"/>
              </a:rPr>
              <a:t>o n</a:t>
            </a:r>
            <a:r>
              <a:rPr lang="en-US" sz="2199">
                <a:solidFill>
                  <a:srgbClr val="FFFFFF"/>
                </a:solidFill>
                <a:latin typeface="Montserrat"/>
                <a:ea typeface="Montserrat"/>
                <a:cs typeface="Montserrat"/>
                <a:sym typeface="Montserrat"/>
              </a:rPr>
              <a:t>ot </a:t>
            </a:r>
            <a:r>
              <a:rPr lang="en-US" sz="2199">
                <a:solidFill>
                  <a:srgbClr val="FFFFFF"/>
                </a:solidFill>
                <a:latin typeface="Montserrat"/>
                <a:ea typeface="Montserrat"/>
                <a:cs typeface="Montserrat"/>
                <a:sym typeface="Montserrat"/>
              </a:rPr>
              <a:t>c</a:t>
            </a:r>
            <a:r>
              <a:rPr lang="en-US" sz="2199">
                <a:solidFill>
                  <a:srgbClr val="FFFFFF"/>
                </a:solidFill>
                <a:latin typeface="Montserrat"/>
                <a:ea typeface="Montserrat"/>
                <a:cs typeface="Montserrat"/>
                <a:sym typeface="Montserrat"/>
              </a:rPr>
              <a:t>lea</a:t>
            </a:r>
            <a:r>
              <a:rPr lang="en-US" sz="2199">
                <a:solidFill>
                  <a:srgbClr val="FFFFFF"/>
                </a:solidFill>
                <a:latin typeface="Montserrat"/>
                <a:ea typeface="Montserrat"/>
                <a:cs typeface="Montserrat"/>
                <a:sym typeface="Montserrat"/>
              </a:rPr>
              <a:t>r</a:t>
            </a:r>
            <a:r>
              <a:rPr lang="en-US" sz="2199">
                <a:solidFill>
                  <a:srgbClr val="FFFFFF"/>
                </a:solidFill>
                <a:latin typeface="Montserrat"/>
                <a:ea typeface="Montserrat"/>
                <a:cs typeface="Montserrat"/>
                <a:sym typeface="Montserrat"/>
              </a:rPr>
              <a:t>ly expl</a:t>
            </a:r>
            <a:r>
              <a:rPr lang="en-US" sz="2199">
                <a:solidFill>
                  <a:srgbClr val="FFFFFF"/>
                </a:solidFill>
                <a:latin typeface="Montserrat"/>
                <a:ea typeface="Montserrat"/>
                <a:cs typeface="Montserrat"/>
                <a:sym typeface="Montserrat"/>
              </a:rPr>
              <a:t>a</a:t>
            </a:r>
            <a:r>
              <a:rPr lang="en-US" sz="2199">
                <a:solidFill>
                  <a:srgbClr val="FFFFFF"/>
                </a:solidFill>
                <a:latin typeface="Montserrat"/>
                <a:ea typeface="Montserrat"/>
                <a:cs typeface="Montserrat"/>
                <a:sym typeface="Montserrat"/>
              </a:rPr>
              <a:t>in how </a:t>
            </a:r>
            <a:r>
              <a:rPr lang="en-US" sz="2199">
                <a:solidFill>
                  <a:srgbClr val="FFFFFF"/>
                </a:solidFill>
                <a:latin typeface="Montserrat"/>
                <a:ea typeface="Montserrat"/>
                <a:cs typeface="Montserrat"/>
                <a:sym typeface="Montserrat"/>
              </a:rPr>
              <a:t>t</a:t>
            </a:r>
            <a:r>
              <a:rPr lang="en-US" sz="2199">
                <a:solidFill>
                  <a:srgbClr val="FFFFFF"/>
                </a:solidFill>
                <a:latin typeface="Montserrat"/>
                <a:ea typeface="Montserrat"/>
                <a:cs typeface="Montserrat"/>
                <a:sym typeface="Montserrat"/>
              </a:rPr>
              <a:t>h</a:t>
            </a:r>
            <a:r>
              <a:rPr lang="en-US" sz="2199">
                <a:solidFill>
                  <a:srgbClr val="FFFFFF"/>
                </a:solidFill>
                <a:latin typeface="Montserrat"/>
                <a:ea typeface="Montserrat"/>
                <a:cs typeface="Montserrat"/>
                <a:sym typeface="Montserrat"/>
              </a:rPr>
              <a:t>e</a:t>
            </a:r>
            <a:r>
              <a:rPr lang="en-US" sz="2199">
                <a:solidFill>
                  <a:srgbClr val="FFFFFF"/>
                </a:solidFill>
                <a:latin typeface="Montserrat"/>
                <a:ea typeface="Montserrat"/>
                <a:cs typeface="Montserrat"/>
                <a:sym typeface="Montserrat"/>
              </a:rPr>
              <a:t>y</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re</a:t>
            </a:r>
            <a:r>
              <a:rPr lang="en-US" sz="2199">
                <a:solidFill>
                  <a:srgbClr val="FFFFFF"/>
                </a:solidFill>
                <a:latin typeface="Montserrat"/>
                <a:ea typeface="Montserrat"/>
                <a:cs typeface="Montserrat"/>
                <a:sym typeface="Montserrat"/>
              </a:rPr>
              <a:t>a</a:t>
            </a:r>
            <a:r>
              <a:rPr lang="en-US" sz="2199">
                <a:solidFill>
                  <a:srgbClr val="FFFFFF"/>
                </a:solidFill>
                <a:latin typeface="Montserrat"/>
                <a:ea typeface="Montserrat"/>
                <a:cs typeface="Montserrat"/>
                <a:sym typeface="Montserrat"/>
              </a:rPr>
              <a:t>ch</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decisi</a:t>
            </a:r>
            <a:r>
              <a:rPr lang="en-US" sz="2199">
                <a:solidFill>
                  <a:srgbClr val="FFFFFF"/>
                </a:solidFill>
                <a:latin typeface="Montserrat"/>
                <a:ea typeface="Montserrat"/>
                <a:cs typeface="Montserrat"/>
                <a:sym typeface="Montserrat"/>
              </a:rPr>
              <a:t>o</a:t>
            </a:r>
            <a:r>
              <a:rPr lang="en-US" sz="2199">
                <a:solidFill>
                  <a:srgbClr val="FFFFFF"/>
                </a:solidFill>
                <a:latin typeface="Montserrat"/>
                <a:ea typeface="Montserrat"/>
                <a:cs typeface="Montserrat"/>
                <a:sym typeface="Montserrat"/>
              </a:rPr>
              <a:t>ns this leads to trust </a:t>
            </a:r>
            <a:r>
              <a:rPr lang="en-US" sz="2199">
                <a:solidFill>
                  <a:srgbClr val="FFFFFF"/>
                </a:solidFill>
                <a:latin typeface="Montserrat"/>
                <a:ea typeface="Montserrat"/>
                <a:cs typeface="Montserrat"/>
                <a:sym typeface="Montserrat"/>
              </a:rPr>
              <a:t>i</a:t>
            </a:r>
            <a:r>
              <a:rPr lang="en-US" sz="2199">
                <a:solidFill>
                  <a:srgbClr val="FFFFFF"/>
                </a:solidFill>
                <a:latin typeface="Montserrat"/>
                <a:ea typeface="Montserrat"/>
                <a:cs typeface="Montserrat"/>
                <a:sym typeface="Montserrat"/>
              </a:rPr>
              <a:t>ssues</a:t>
            </a:r>
            <a:r>
              <a:rPr lang="en-US" sz="2199">
                <a:solidFill>
                  <a:srgbClr val="FFFFFF"/>
                </a:solidFill>
                <a:latin typeface="Montserrat"/>
                <a:ea typeface="Montserrat"/>
                <a:cs typeface="Montserrat"/>
                <a:sym typeface="Montserrat"/>
              </a:rPr>
              <a:t> i</a:t>
            </a:r>
            <a:r>
              <a:rPr lang="en-US" sz="2199">
                <a:solidFill>
                  <a:srgbClr val="FFFFFF"/>
                </a:solidFill>
                <a:latin typeface="Montserrat"/>
                <a:ea typeface="Montserrat"/>
                <a:cs typeface="Montserrat"/>
                <a:sym typeface="Montserrat"/>
              </a:rPr>
              <a:t>n cri</a:t>
            </a:r>
            <a:r>
              <a:rPr lang="en-US" sz="2199">
                <a:solidFill>
                  <a:srgbClr val="FFFFFF"/>
                </a:solidFill>
                <a:latin typeface="Montserrat"/>
                <a:ea typeface="Montserrat"/>
                <a:cs typeface="Montserrat"/>
                <a:sym typeface="Montserrat"/>
              </a:rPr>
              <a:t>t</a:t>
            </a:r>
            <a:r>
              <a:rPr lang="en-US" sz="2199">
                <a:solidFill>
                  <a:srgbClr val="FFFFFF"/>
                </a:solidFill>
                <a:latin typeface="Montserrat"/>
                <a:ea typeface="Montserrat"/>
                <a:cs typeface="Montserrat"/>
                <a:sym typeface="Montserrat"/>
              </a:rPr>
              <a:t>ical</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sec</a:t>
            </a:r>
            <a:r>
              <a:rPr lang="en-US" sz="2199">
                <a:solidFill>
                  <a:srgbClr val="FFFFFF"/>
                </a:solidFill>
                <a:latin typeface="Montserrat"/>
                <a:ea typeface="Montserrat"/>
                <a:cs typeface="Montserrat"/>
                <a:sym typeface="Montserrat"/>
              </a:rPr>
              <a:t>t</a:t>
            </a:r>
            <a:r>
              <a:rPr lang="en-US" sz="2199">
                <a:solidFill>
                  <a:srgbClr val="FFFFFF"/>
                </a:solidFill>
                <a:latin typeface="Montserrat"/>
                <a:ea typeface="Montserrat"/>
                <a:cs typeface="Montserrat"/>
                <a:sym typeface="Montserrat"/>
              </a:rPr>
              <a:t>o</a:t>
            </a:r>
            <a:r>
              <a:rPr lang="en-US" sz="2199">
                <a:solidFill>
                  <a:srgbClr val="FFFFFF"/>
                </a:solidFill>
                <a:latin typeface="Montserrat"/>
                <a:ea typeface="Montserrat"/>
                <a:cs typeface="Montserrat"/>
                <a:sym typeface="Montserrat"/>
              </a:rPr>
              <a:t>r</a:t>
            </a:r>
            <a:r>
              <a:rPr lang="en-US" sz="2199">
                <a:solidFill>
                  <a:srgbClr val="FFFFFF"/>
                </a:solidFill>
                <a:latin typeface="Montserrat"/>
                <a:ea typeface="Montserrat"/>
                <a:cs typeface="Montserrat"/>
                <a:sym typeface="Montserrat"/>
              </a:rPr>
              <a:t>s lik</a:t>
            </a:r>
            <a:r>
              <a:rPr lang="en-US" sz="2199">
                <a:solidFill>
                  <a:srgbClr val="FFFFFF"/>
                </a:solidFill>
                <a:latin typeface="Montserrat"/>
                <a:ea typeface="Montserrat"/>
                <a:cs typeface="Montserrat"/>
                <a:sym typeface="Montserrat"/>
              </a:rPr>
              <a:t>e </a:t>
            </a:r>
            <a:r>
              <a:rPr lang="en-US" sz="2199">
                <a:solidFill>
                  <a:srgbClr val="FFFFFF"/>
                </a:solidFill>
                <a:latin typeface="Montserrat"/>
                <a:ea typeface="Montserrat"/>
                <a:cs typeface="Montserrat"/>
                <a:sym typeface="Montserrat"/>
              </a:rPr>
              <a:t>law </a:t>
            </a:r>
            <a:r>
              <a:rPr lang="en-US" sz="2199">
                <a:solidFill>
                  <a:srgbClr val="FFFFFF"/>
                </a:solidFill>
                <a:latin typeface="Montserrat"/>
                <a:ea typeface="Montserrat"/>
                <a:cs typeface="Montserrat"/>
                <a:sym typeface="Montserrat"/>
              </a:rPr>
              <a:t>or</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m</a:t>
            </a:r>
            <a:r>
              <a:rPr lang="en-US" sz="2199">
                <a:solidFill>
                  <a:srgbClr val="FFFFFF"/>
                </a:solidFill>
                <a:latin typeface="Montserrat"/>
                <a:ea typeface="Montserrat"/>
                <a:cs typeface="Montserrat"/>
                <a:sym typeface="Montserrat"/>
              </a:rPr>
              <a:t>edi</a:t>
            </a:r>
            <a:r>
              <a:rPr lang="en-US" sz="2199">
                <a:solidFill>
                  <a:srgbClr val="FFFFFF"/>
                </a:solidFill>
                <a:latin typeface="Montserrat"/>
                <a:ea typeface="Montserrat"/>
                <a:cs typeface="Montserrat"/>
                <a:sym typeface="Montserrat"/>
              </a:rPr>
              <a:t>c</a:t>
            </a:r>
            <a:r>
              <a:rPr lang="en-US" sz="2199">
                <a:solidFill>
                  <a:srgbClr val="FFFFFF"/>
                </a:solidFill>
                <a:latin typeface="Montserrat"/>
                <a:ea typeface="Montserrat"/>
                <a:cs typeface="Montserrat"/>
                <a:sym typeface="Montserrat"/>
              </a:rPr>
              <a:t>in</a:t>
            </a:r>
            <a:r>
              <a:rPr lang="en-US" sz="2199">
                <a:solidFill>
                  <a:srgbClr val="FFFFFF"/>
                </a:solidFill>
                <a:latin typeface="Montserrat"/>
                <a:ea typeface="Montserrat"/>
                <a:cs typeface="Montserrat"/>
                <a:sym typeface="Montserrat"/>
              </a:rPr>
              <a:t>e.</a:t>
            </a:r>
          </a:p>
          <a:p>
            <a:pPr algn="l">
              <a:lnSpc>
                <a:spcPts val="4047"/>
              </a:lnSpc>
            </a:pPr>
          </a:p>
          <a:p>
            <a:pPr algn="l">
              <a:lnSpc>
                <a:spcPts val="4047"/>
              </a:lnSpc>
            </a:pPr>
            <a:r>
              <a:rPr lang="en-US" sz="2199">
                <a:solidFill>
                  <a:srgbClr val="FFFFFF"/>
                </a:solidFill>
                <a:latin typeface="Montserrat"/>
                <a:ea typeface="Montserrat"/>
                <a:cs typeface="Montserrat"/>
                <a:sym typeface="Montserrat"/>
              </a:rPr>
              <a:t>Data</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D</a:t>
            </a:r>
            <a:r>
              <a:rPr lang="en-US" sz="2199">
                <a:solidFill>
                  <a:srgbClr val="FFFFFF"/>
                </a:solidFill>
                <a:latin typeface="Montserrat"/>
                <a:ea typeface="Montserrat"/>
                <a:cs typeface="Montserrat"/>
                <a:sym typeface="Montserrat"/>
              </a:rPr>
              <a:t>e</a:t>
            </a:r>
            <a:r>
              <a:rPr lang="en-US" sz="2199">
                <a:solidFill>
                  <a:srgbClr val="FFFFFF"/>
                </a:solidFill>
                <a:latin typeface="Montserrat"/>
                <a:ea typeface="Montserrat"/>
                <a:cs typeface="Montserrat"/>
                <a:sym typeface="Montserrat"/>
              </a:rPr>
              <a:t>pendency</a:t>
            </a:r>
            <a:r>
              <a:rPr lang="en-US" sz="2199">
                <a:solidFill>
                  <a:srgbClr val="FFFFFF"/>
                </a:solidFill>
                <a:latin typeface="Montserrat"/>
                <a:ea typeface="Montserrat"/>
                <a:cs typeface="Montserrat"/>
                <a:sym typeface="Montserrat"/>
              </a:rPr>
              <a:t> IS needs </a:t>
            </a:r>
            <a:r>
              <a:rPr lang="en-US" sz="2199">
                <a:solidFill>
                  <a:srgbClr val="FFFFFF"/>
                </a:solidFill>
                <a:latin typeface="Montserrat"/>
                <a:ea typeface="Montserrat"/>
                <a:cs typeface="Montserrat"/>
                <a:sym typeface="Montserrat"/>
              </a:rPr>
              <a:t>quality datasets. Biased or incomplete data leads inaccurate results.</a:t>
            </a:r>
          </a:p>
          <a:p>
            <a:pPr algn="l">
              <a:lnSpc>
                <a:spcPts val="4047"/>
              </a:lnSpc>
            </a:pPr>
          </a:p>
          <a:p>
            <a:pPr algn="l">
              <a:lnSpc>
                <a:spcPts val="4047"/>
              </a:lnSpc>
            </a:pPr>
            <a:r>
              <a:rPr lang="en-US" sz="2199">
                <a:solidFill>
                  <a:srgbClr val="FFFFFF"/>
                </a:solidFill>
                <a:latin typeface="Montserrat"/>
                <a:ea typeface="Montserrat"/>
                <a:cs typeface="Montserrat"/>
                <a:sym typeface="Montserrat"/>
              </a:rPr>
              <a:t>Vulnerability to A</a:t>
            </a:r>
            <a:r>
              <a:rPr lang="en-US" sz="2199">
                <a:solidFill>
                  <a:srgbClr val="FFFFFF"/>
                </a:solidFill>
                <a:latin typeface="Montserrat"/>
                <a:ea typeface="Montserrat"/>
                <a:cs typeface="Montserrat"/>
                <a:sym typeface="Montserrat"/>
              </a:rPr>
              <a:t>ttack</a:t>
            </a:r>
            <a:r>
              <a:rPr lang="en-US" sz="2199">
                <a:solidFill>
                  <a:srgbClr val="FFFFFF"/>
                </a:solidFill>
                <a:latin typeface="Montserrat"/>
                <a:ea typeface="Montserrat"/>
                <a:cs typeface="Montserrat"/>
                <a:sym typeface="Montserrat"/>
              </a:rPr>
              <a:t>s -</a:t>
            </a:r>
          </a:p>
          <a:p>
            <a:pPr algn="l">
              <a:lnSpc>
                <a:spcPts val="4047"/>
              </a:lnSpc>
            </a:pPr>
            <a:r>
              <a:rPr lang="en-US" sz="2199">
                <a:solidFill>
                  <a:srgbClr val="FFFFFF"/>
                </a:solidFill>
                <a:latin typeface="Montserrat"/>
                <a:ea typeface="Montserrat"/>
                <a:cs typeface="Montserrat"/>
                <a:sym typeface="Montserrat"/>
              </a:rPr>
              <a:t>Syst</a:t>
            </a:r>
            <a:r>
              <a:rPr lang="en-US" sz="2199">
                <a:solidFill>
                  <a:srgbClr val="FFFFFF"/>
                </a:solidFill>
                <a:latin typeface="Montserrat"/>
                <a:ea typeface="Montserrat"/>
                <a:cs typeface="Montserrat"/>
                <a:sym typeface="Montserrat"/>
              </a:rPr>
              <a:t>e</a:t>
            </a:r>
            <a:r>
              <a:rPr lang="en-US" sz="2199">
                <a:solidFill>
                  <a:srgbClr val="FFFFFF"/>
                </a:solidFill>
                <a:latin typeface="Montserrat"/>
                <a:ea typeface="Montserrat"/>
                <a:cs typeface="Montserrat"/>
                <a:sym typeface="Montserrat"/>
              </a:rPr>
              <a:t>m</a:t>
            </a:r>
            <a:r>
              <a:rPr lang="en-US" sz="2199">
                <a:solidFill>
                  <a:srgbClr val="FFFFFF"/>
                </a:solidFill>
                <a:latin typeface="Montserrat"/>
                <a:ea typeface="Montserrat"/>
                <a:cs typeface="Montserrat"/>
                <a:sym typeface="Montserrat"/>
              </a:rPr>
              <a:t>s </a:t>
            </a:r>
            <a:r>
              <a:rPr lang="en-US" sz="2199">
                <a:solidFill>
                  <a:srgbClr val="FFFFFF"/>
                </a:solidFill>
                <a:latin typeface="Montserrat"/>
                <a:ea typeface="Montserrat"/>
                <a:cs typeface="Montserrat"/>
                <a:sym typeface="Montserrat"/>
              </a:rPr>
              <a:t>c</a:t>
            </a:r>
            <a:r>
              <a:rPr lang="en-US" sz="2199">
                <a:solidFill>
                  <a:srgbClr val="FFFFFF"/>
                </a:solidFill>
                <a:latin typeface="Montserrat"/>
                <a:ea typeface="Montserrat"/>
                <a:cs typeface="Montserrat"/>
                <a:sym typeface="Montserrat"/>
              </a:rPr>
              <a:t>a</a:t>
            </a:r>
            <a:r>
              <a:rPr lang="en-US" sz="2199">
                <a:solidFill>
                  <a:srgbClr val="FFFFFF"/>
                </a:solidFill>
                <a:latin typeface="Montserrat"/>
                <a:ea typeface="Montserrat"/>
                <a:cs typeface="Montserrat"/>
                <a:sym typeface="Montserrat"/>
              </a:rPr>
              <a:t>n</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b</a:t>
            </a:r>
            <a:r>
              <a:rPr lang="en-US" sz="2199">
                <a:solidFill>
                  <a:srgbClr val="FFFFFF"/>
                </a:solidFill>
                <a:latin typeface="Montserrat"/>
                <a:ea typeface="Montserrat"/>
                <a:cs typeface="Montserrat"/>
                <a:sym typeface="Montserrat"/>
              </a:rPr>
              <a:t>e</a:t>
            </a:r>
            <a:r>
              <a:rPr lang="en-US" sz="2199">
                <a:solidFill>
                  <a:srgbClr val="FFFFFF"/>
                </a:solidFill>
                <a:latin typeface="Montserrat"/>
                <a:ea typeface="Montserrat"/>
                <a:cs typeface="Montserrat"/>
                <a:sym typeface="Montserrat"/>
              </a:rPr>
              <a:t> m</a:t>
            </a:r>
            <a:r>
              <a:rPr lang="en-US" sz="2199">
                <a:solidFill>
                  <a:srgbClr val="FFFFFF"/>
                </a:solidFill>
                <a:latin typeface="Montserrat"/>
                <a:ea typeface="Montserrat"/>
                <a:cs typeface="Montserrat"/>
                <a:sym typeface="Montserrat"/>
              </a:rPr>
              <a:t>a</a:t>
            </a:r>
            <a:r>
              <a:rPr lang="en-US" sz="2199">
                <a:solidFill>
                  <a:srgbClr val="FFFFFF"/>
                </a:solidFill>
                <a:latin typeface="Montserrat"/>
                <a:ea typeface="Montserrat"/>
                <a:cs typeface="Montserrat"/>
                <a:sym typeface="Montserrat"/>
              </a:rPr>
              <a:t>nipu</a:t>
            </a:r>
            <a:r>
              <a:rPr lang="en-US" sz="2199">
                <a:solidFill>
                  <a:srgbClr val="FFFFFF"/>
                </a:solidFill>
                <a:latin typeface="Montserrat"/>
                <a:ea typeface="Montserrat"/>
                <a:cs typeface="Montserrat"/>
                <a:sym typeface="Montserrat"/>
              </a:rPr>
              <a:t>la</a:t>
            </a:r>
            <a:r>
              <a:rPr lang="en-US" sz="2199">
                <a:solidFill>
                  <a:srgbClr val="FFFFFF"/>
                </a:solidFill>
                <a:latin typeface="Montserrat"/>
                <a:ea typeface="Montserrat"/>
                <a:cs typeface="Montserrat"/>
                <a:sym typeface="Montserrat"/>
              </a:rPr>
              <a:t>ted</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thr</a:t>
            </a:r>
            <a:r>
              <a:rPr lang="en-US" sz="2199">
                <a:solidFill>
                  <a:srgbClr val="FFFFFF"/>
                </a:solidFill>
                <a:latin typeface="Montserrat"/>
                <a:ea typeface="Montserrat"/>
                <a:cs typeface="Montserrat"/>
                <a:sym typeface="Montserrat"/>
              </a:rPr>
              <a:t>o</a:t>
            </a:r>
            <a:r>
              <a:rPr lang="en-US" sz="2199">
                <a:solidFill>
                  <a:srgbClr val="FFFFFF"/>
                </a:solidFill>
                <a:latin typeface="Montserrat"/>
                <a:ea typeface="Montserrat"/>
                <a:cs typeface="Montserrat"/>
                <a:sym typeface="Montserrat"/>
              </a:rPr>
              <a:t>ugh i</a:t>
            </a:r>
            <a:r>
              <a:rPr lang="en-US" sz="2199">
                <a:solidFill>
                  <a:srgbClr val="FFFFFF"/>
                </a:solidFill>
                <a:latin typeface="Montserrat"/>
                <a:ea typeface="Montserrat"/>
                <a:cs typeface="Montserrat"/>
                <a:sym typeface="Montserrat"/>
              </a:rPr>
              <a:t>n</a:t>
            </a:r>
            <a:r>
              <a:rPr lang="en-US" sz="2199">
                <a:solidFill>
                  <a:srgbClr val="FFFFFF"/>
                </a:solidFill>
                <a:latin typeface="Montserrat"/>
                <a:ea typeface="Montserrat"/>
                <a:cs typeface="Montserrat"/>
                <a:sym typeface="Montserrat"/>
              </a:rPr>
              <a:t>put</a:t>
            </a:r>
            <a:r>
              <a:rPr lang="en-US" sz="2199">
                <a:solidFill>
                  <a:srgbClr val="FFFFFF"/>
                </a:solidFill>
                <a:latin typeface="Montserrat"/>
                <a:ea typeface="Montserrat"/>
                <a:cs typeface="Montserrat"/>
                <a:sym typeface="Montserrat"/>
              </a:rPr>
              <a:t>s</a:t>
            </a:r>
            <a:r>
              <a:rPr lang="en-US" sz="2199">
                <a:solidFill>
                  <a:srgbClr val="FFFFFF"/>
                </a:solidFill>
                <a:latin typeface="Montserrat"/>
                <a:ea typeface="Montserrat"/>
                <a:cs typeface="Montserrat"/>
                <a:sym typeface="Montserrat"/>
              </a:rPr>
              <a:t>,</a:t>
            </a:r>
            <a:r>
              <a:rPr lang="en-US" sz="2199">
                <a:solidFill>
                  <a:srgbClr val="FFFFFF"/>
                </a:solidFill>
                <a:latin typeface="Montserrat"/>
                <a:ea typeface="Montserrat"/>
                <a:cs typeface="Montserrat"/>
                <a:sym typeface="Montserrat"/>
              </a:rPr>
              <a:t> model</a:t>
            </a:r>
            <a:r>
              <a:rPr lang="en-US" sz="2199">
                <a:solidFill>
                  <a:srgbClr val="FFFFFF"/>
                </a:solidFill>
                <a:latin typeface="Montserrat"/>
                <a:ea typeface="Montserrat"/>
                <a:cs typeface="Montserrat"/>
                <a:sym typeface="Montserrat"/>
              </a:rPr>
              <a:t> theft</a:t>
            </a:r>
            <a:r>
              <a:rPr lang="en-US" sz="2199">
                <a:solidFill>
                  <a:srgbClr val="FFFFFF"/>
                </a:solidFill>
                <a:latin typeface="Montserrat"/>
                <a:ea typeface="Montserrat"/>
                <a:cs typeface="Montserrat"/>
                <a:sym typeface="Montserrat"/>
              </a:rPr>
              <a:t>, </a:t>
            </a:r>
            <a:r>
              <a:rPr lang="en-US" sz="2199">
                <a:solidFill>
                  <a:srgbClr val="FFFFFF"/>
                </a:solidFill>
                <a:latin typeface="Montserrat"/>
                <a:ea typeface="Montserrat"/>
                <a:cs typeface="Montserrat"/>
                <a:sym typeface="Montserrat"/>
              </a:rPr>
              <a:t>o</a:t>
            </a:r>
            <a:r>
              <a:rPr lang="en-US" sz="2199">
                <a:solidFill>
                  <a:srgbClr val="FFFFFF"/>
                </a:solidFill>
                <a:latin typeface="Montserrat"/>
                <a:ea typeface="Montserrat"/>
                <a:cs typeface="Montserrat"/>
                <a:sym typeface="Montserrat"/>
              </a:rPr>
              <a:t>r</a:t>
            </a:r>
            <a:r>
              <a:rPr lang="en-US" sz="2199">
                <a:solidFill>
                  <a:srgbClr val="FFFFFF"/>
                </a:solidFill>
                <a:latin typeface="Montserrat"/>
                <a:ea typeface="Montserrat"/>
                <a:cs typeface="Montserrat"/>
                <a:sym typeface="Montserrat"/>
              </a:rPr>
              <a:t> da</a:t>
            </a:r>
            <a:r>
              <a:rPr lang="en-US" sz="2199">
                <a:solidFill>
                  <a:srgbClr val="FFFFFF"/>
                </a:solidFill>
                <a:latin typeface="Montserrat"/>
                <a:ea typeface="Montserrat"/>
                <a:cs typeface="Montserrat"/>
                <a:sym typeface="Montserrat"/>
              </a:rPr>
              <a:t>t</a:t>
            </a:r>
            <a:r>
              <a:rPr lang="en-US" sz="2199">
                <a:solidFill>
                  <a:srgbClr val="FFFFFF"/>
                </a:solidFill>
                <a:latin typeface="Montserrat"/>
                <a:ea typeface="Montserrat"/>
                <a:cs typeface="Montserrat"/>
                <a:sym typeface="Montserrat"/>
              </a:rPr>
              <a:t>a poison</a:t>
            </a:r>
            <a:r>
              <a:rPr lang="en-US" sz="2199">
                <a:solidFill>
                  <a:srgbClr val="FFFFFF"/>
                </a:solidFill>
                <a:latin typeface="Montserrat"/>
                <a:ea typeface="Montserrat"/>
                <a:cs typeface="Montserrat"/>
                <a:sym typeface="Montserrat"/>
              </a:rPr>
              <a:t>ing</a:t>
            </a:r>
            <a:r>
              <a:rPr lang="en-US" sz="2199">
                <a:solidFill>
                  <a:srgbClr val="FFFFFF"/>
                </a:solidFill>
                <a:latin typeface="Montserrat"/>
                <a:ea typeface="Montserrat"/>
                <a:cs typeface="Montserrat"/>
                <a:sym typeface="Montserrat"/>
              </a:rPr>
              <a:t>.</a:t>
            </a:r>
          </a:p>
          <a:p>
            <a:pPr algn="l">
              <a:lnSpc>
                <a:spcPts val="404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grpSp>
        <p:nvGrpSpPr>
          <p:cNvPr name="Group 7" id="7"/>
          <p:cNvGrpSpPr/>
          <p:nvPr/>
        </p:nvGrpSpPr>
        <p:grpSpPr>
          <a:xfrm rot="0">
            <a:off x="2618199" y="2758146"/>
            <a:ext cx="925599" cy="831306"/>
            <a:chOff x="0" y="0"/>
            <a:chExt cx="214078" cy="192269"/>
          </a:xfrm>
        </p:grpSpPr>
        <p:sp>
          <p:nvSpPr>
            <p:cNvPr name="Freeform 8" id="8"/>
            <p:cNvSpPr/>
            <p:nvPr/>
          </p:nvSpPr>
          <p:spPr>
            <a:xfrm flipH="false" flipV="false" rot="0">
              <a:off x="0" y="0"/>
              <a:ext cx="214078" cy="192269"/>
            </a:xfrm>
            <a:custGeom>
              <a:avLst/>
              <a:gdLst/>
              <a:ahLst/>
              <a:cxnLst/>
              <a:rect r="r" b="b" t="t" l="l"/>
              <a:pathLst>
                <a:path h="192269" w="214078">
                  <a:moveTo>
                    <a:pt x="58550" y="0"/>
                  </a:moveTo>
                  <a:lnTo>
                    <a:pt x="155528" y="0"/>
                  </a:lnTo>
                  <a:cubicBezTo>
                    <a:pt x="171057" y="0"/>
                    <a:pt x="185949" y="6169"/>
                    <a:pt x="196929" y="17149"/>
                  </a:cubicBezTo>
                  <a:cubicBezTo>
                    <a:pt x="207909" y="28129"/>
                    <a:pt x="214078" y="43021"/>
                    <a:pt x="214078" y="58550"/>
                  </a:cubicBezTo>
                  <a:lnTo>
                    <a:pt x="214078" y="133720"/>
                  </a:lnTo>
                  <a:cubicBezTo>
                    <a:pt x="214078" y="149248"/>
                    <a:pt x="207909" y="164140"/>
                    <a:pt x="196929" y="175121"/>
                  </a:cubicBezTo>
                  <a:cubicBezTo>
                    <a:pt x="185949" y="186101"/>
                    <a:pt x="171057" y="192269"/>
                    <a:pt x="155528" y="192269"/>
                  </a:cubicBezTo>
                  <a:lnTo>
                    <a:pt x="58550" y="192269"/>
                  </a:lnTo>
                  <a:cubicBezTo>
                    <a:pt x="43021" y="192269"/>
                    <a:pt x="28129" y="186101"/>
                    <a:pt x="17149" y="175121"/>
                  </a:cubicBezTo>
                  <a:cubicBezTo>
                    <a:pt x="6169" y="164140"/>
                    <a:pt x="0" y="149248"/>
                    <a:pt x="0" y="133720"/>
                  </a:cubicBezTo>
                  <a:lnTo>
                    <a:pt x="0" y="58550"/>
                  </a:lnTo>
                  <a:cubicBezTo>
                    <a:pt x="0" y="43021"/>
                    <a:pt x="6169" y="28129"/>
                    <a:pt x="17149" y="17149"/>
                  </a:cubicBezTo>
                  <a:cubicBezTo>
                    <a:pt x="28129" y="6169"/>
                    <a:pt x="43021" y="0"/>
                    <a:pt x="58550" y="0"/>
                  </a:cubicBezTo>
                  <a:close/>
                </a:path>
              </a:pathLst>
            </a:custGeom>
            <a:solidFill>
              <a:srgbClr val="CA9CB4"/>
            </a:solidFill>
          </p:spPr>
        </p:sp>
        <p:sp>
          <p:nvSpPr>
            <p:cNvPr name="TextBox 9" id="9"/>
            <p:cNvSpPr txBox="true"/>
            <p:nvPr/>
          </p:nvSpPr>
          <p:spPr>
            <a:xfrm>
              <a:off x="0" y="-47625"/>
              <a:ext cx="214078" cy="239894"/>
            </a:xfrm>
            <a:prstGeom prst="rect">
              <a:avLst/>
            </a:prstGeom>
          </p:spPr>
          <p:txBody>
            <a:bodyPr anchor="ctr" rtlCol="false" tIns="50800" lIns="50800" bIns="50800" rIns="50800"/>
            <a:lstStyle/>
            <a:p>
              <a:pPr algn="ctr">
                <a:lnSpc>
                  <a:spcPts val="3571"/>
                </a:lnSpc>
              </a:pPr>
            </a:p>
          </p:txBody>
        </p:sp>
      </p:grpSp>
      <p:grpSp>
        <p:nvGrpSpPr>
          <p:cNvPr name="Group 10" id="10"/>
          <p:cNvGrpSpPr/>
          <p:nvPr/>
        </p:nvGrpSpPr>
        <p:grpSpPr>
          <a:xfrm rot="0">
            <a:off x="9957948" y="2758146"/>
            <a:ext cx="925599" cy="831306"/>
            <a:chOff x="0" y="0"/>
            <a:chExt cx="214078" cy="192269"/>
          </a:xfrm>
        </p:grpSpPr>
        <p:sp>
          <p:nvSpPr>
            <p:cNvPr name="Freeform 11" id="11"/>
            <p:cNvSpPr/>
            <p:nvPr/>
          </p:nvSpPr>
          <p:spPr>
            <a:xfrm flipH="false" flipV="false" rot="0">
              <a:off x="0" y="0"/>
              <a:ext cx="214078" cy="192269"/>
            </a:xfrm>
            <a:custGeom>
              <a:avLst/>
              <a:gdLst/>
              <a:ahLst/>
              <a:cxnLst/>
              <a:rect r="r" b="b" t="t" l="l"/>
              <a:pathLst>
                <a:path h="192269" w="214078">
                  <a:moveTo>
                    <a:pt x="58550" y="0"/>
                  </a:moveTo>
                  <a:lnTo>
                    <a:pt x="155528" y="0"/>
                  </a:lnTo>
                  <a:cubicBezTo>
                    <a:pt x="171057" y="0"/>
                    <a:pt x="185949" y="6169"/>
                    <a:pt x="196929" y="17149"/>
                  </a:cubicBezTo>
                  <a:cubicBezTo>
                    <a:pt x="207909" y="28129"/>
                    <a:pt x="214078" y="43021"/>
                    <a:pt x="214078" y="58550"/>
                  </a:cubicBezTo>
                  <a:lnTo>
                    <a:pt x="214078" y="133720"/>
                  </a:lnTo>
                  <a:cubicBezTo>
                    <a:pt x="214078" y="149248"/>
                    <a:pt x="207909" y="164140"/>
                    <a:pt x="196929" y="175121"/>
                  </a:cubicBezTo>
                  <a:cubicBezTo>
                    <a:pt x="185949" y="186101"/>
                    <a:pt x="171057" y="192269"/>
                    <a:pt x="155528" y="192269"/>
                  </a:cubicBezTo>
                  <a:lnTo>
                    <a:pt x="58550" y="192269"/>
                  </a:lnTo>
                  <a:cubicBezTo>
                    <a:pt x="43021" y="192269"/>
                    <a:pt x="28129" y="186101"/>
                    <a:pt x="17149" y="175121"/>
                  </a:cubicBezTo>
                  <a:cubicBezTo>
                    <a:pt x="6169" y="164140"/>
                    <a:pt x="0" y="149248"/>
                    <a:pt x="0" y="133720"/>
                  </a:cubicBezTo>
                  <a:lnTo>
                    <a:pt x="0" y="58550"/>
                  </a:lnTo>
                  <a:cubicBezTo>
                    <a:pt x="0" y="43021"/>
                    <a:pt x="6169" y="28129"/>
                    <a:pt x="17149" y="17149"/>
                  </a:cubicBezTo>
                  <a:cubicBezTo>
                    <a:pt x="28129" y="6169"/>
                    <a:pt x="43021" y="0"/>
                    <a:pt x="58550" y="0"/>
                  </a:cubicBezTo>
                  <a:close/>
                </a:path>
              </a:pathLst>
            </a:custGeom>
            <a:solidFill>
              <a:srgbClr val="CA9CB4"/>
            </a:solidFill>
          </p:spPr>
        </p:sp>
        <p:sp>
          <p:nvSpPr>
            <p:cNvPr name="TextBox 12" id="12"/>
            <p:cNvSpPr txBox="true"/>
            <p:nvPr/>
          </p:nvSpPr>
          <p:spPr>
            <a:xfrm>
              <a:off x="0" y="-47625"/>
              <a:ext cx="214078" cy="239894"/>
            </a:xfrm>
            <a:prstGeom prst="rect">
              <a:avLst/>
            </a:prstGeom>
          </p:spPr>
          <p:txBody>
            <a:bodyPr anchor="ctr" rtlCol="false" tIns="50800" lIns="50800" bIns="50800" rIns="50800"/>
            <a:lstStyle/>
            <a:p>
              <a:pPr algn="ctr">
                <a:lnSpc>
                  <a:spcPts val="3571"/>
                </a:lnSpc>
              </a:pPr>
            </a:p>
          </p:txBody>
        </p:sp>
      </p:grpSp>
      <p:grpSp>
        <p:nvGrpSpPr>
          <p:cNvPr name="Group 13" id="13"/>
          <p:cNvGrpSpPr/>
          <p:nvPr/>
        </p:nvGrpSpPr>
        <p:grpSpPr>
          <a:xfrm rot="0">
            <a:off x="2618199" y="6164046"/>
            <a:ext cx="925599" cy="831306"/>
            <a:chOff x="0" y="0"/>
            <a:chExt cx="214078" cy="192269"/>
          </a:xfrm>
        </p:grpSpPr>
        <p:sp>
          <p:nvSpPr>
            <p:cNvPr name="Freeform 14" id="14"/>
            <p:cNvSpPr/>
            <p:nvPr/>
          </p:nvSpPr>
          <p:spPr>
            <a:xfrm flipH="false" flipV="false" rot="0">
              <a:off x="0" y="0"/>
              <a:ext cx="214078" cy="192269"/>
            </a:xfrm>
            <a:custGeom>
              <a:avLst/>
              <a:gdLst/>
              <a:ahLst/>
              <a:cxnLst/>
              <a:rect r="r" b="b" t="t" l="l"/>
              <a:pathLst>
                <a:path h="192269" w="214078">
                  <a:moveTo>
                    <a:pt x="58550" y="0"/>
                  </a:moveTo>
                  <a:lnTo>
                    <a:pt x="155528" y="0"/>
                  </a:lnTo>
                  <a:cubicBezTo>
                    <a:pt x="171057" y="0"/>
                    <a:pt x="185949" y="6169"/>
                    <a:pt x="196929" y="17149"/>
                  </a:cubicBezTo>
                  <a:cubicBezTo>
                    <a:pt x="207909" y="28129"/>
                    <a:pt x="214078" y="43021"/>
                    <a:pt x="214078" y="58550"/>
                  </a:cubicBezTo>
                  <a:lnTo>
                    <a:pt x="214078" y="133720"/>
                  </a:lnTo>
                  <a:cubicBezTo>
                    <a:pt x="214078" y="149248"/>
                    <a:pt x="207909" y="164140"/>
                    <a:pt x="196929" y="175121"/>
                  </a:cubicBezTo>
                  <a:cubicBezTo>
                    <a:pt x="185949" y="186101"/>
                    <a:pt x="171057" y="192269"/>
                    <a:pt x="155528" y="192269"/>
                  </a:cubicBezTo>
                  <a:lnTo>
                    <a:pt x="58550" y="192269"/>
                  </a:lnTo>
                  <a:cubicBezTo>
                    <a:pt x="43021" y="192269"/>
                    <a:pt x="28129" y="186101"/>
                    <a:pt x="17149" y="175121"/>
                  </a:cubicBezTo>
                  <a:cubicBezTo>
                    <a:pt x="6169" y="164140"/>
                    <a:pt x="0" y="149248"/>
                    <a:pt x="0" y="133720"/>
                  </a:cubicBezTo>
                  <a:lnTo>
                    <a:pt x="0" y="58550"/>
                  </a:lnTo>
                  <a:cubicBezTo>
                    <a:pt x="0" y="43021"/>
                    <a:pt x="6169" y="28129"/>
                    <a:pt x="17149" y="17149"/>
                  </a:cubicBezTo>
                  <a:cubicBezTo>
                    <a:pt x="28129" y="6169"/>
                    <a:pt x="43021" y="0"/>
                    <a:pt x="58550" y="0"/>
                  </a:cubicBezTo>
                  <a:close/>
                </a:path>
              </a:pathLst>
            </a:custGeom>
            <a:solidFill>
              <a:srgbClr val="CA9CB4"/>
            </a:solidFill>
          </p:spPr>
        </p:sp>
        <p:sp>
          <p:nvSpPr>
            <p:cNvPr name="TextBox 15" id="15"/>
            <p:cNvSpPr txBox="true"/>
            <p:nvPr/>
          </p:nvSpPr>
          <p:spPr>
            <a:xfrm>
              <a:off x="0" y="-47625"/>
              <a:ext cx="214078" cy="239894"/>
            </a:xfrm>
            <a:prstGeom prst="rect">
              <a:avLst/>
            </a:prstGeom>
          </p:spPr>
          <p:txBody>
            <a:bodyPr anchor="ctr" rtlCol="false" tIns="50800" lIns="50800" bIns="50800" rIns="50800"/>
            <a:lstStyle/>
            <a:p>
              <a:pPr algn="ctr">
                <a:lnSpc>
                  <a:spcPts val="3571"/>
                </a:lnSpc>
              </a:pPr>
            </a:p>
          </p:txBody>
        </p:sp>
      </p:grpSp>
      <p:grpSp>
        <p:nvGrpSpPr>
          <p:cNvPr name="Group 16" id="16"/>
          <p:cNvGrpSpPr/>
          <p:nvPr/>
        </p:nvGrpSpPr>
        <p:grpSpPr>
          <a:xfrm rot="0">
            <a:off x="9957948" y="6164046"/>
            <a:ext cx="925599" cy="831306"/>
            <a:chOff x="0" y="0"/>
            <a:chExt cx="214078" cy="192269"/>
          </a:xfrm>
        </p:grpSpPr>
        <p:sp>
          <p:nvSpPr>
            <p:cNvPr name="Freeform 17" id="17"/>
            <p:cNvSpPr/>
            <p:nvPr/>
          </p:nvSpPr>
          <p:spPr>
            <a:xfrm flipH="false" flipV="false" rot="0">
              <a:off x="0" y="0"/>
              <a:ext cx="214078" cy="192269"/>
            </a:xfrm>
            <a:custGeom>
              <a:avLst/>
              <a:gdLst/>
              <a:ahLst/>
              <a:cxnLst/>
              <a:rect r="r" b="b" t="t" l="l"/>
              <a:pathLst>
                <a:path h="192269" w="214078">
                  <a:moveTo>
                    <a:pt x="58550" y="0"/>
                  </a:moveTo>
                  <a:lnTo>
                    <a:pt x="155528" y="0"/>
                  </a:lnTo>
                  <a:cubicBezTo>
                    <a:pt x="171057" y="0"/>
                    <a:pt x="185949" y="6169"/>
                    <a:pt x="196929" y="17149"/>
                  </a:cubicBezTo>
                  <a:cubicBezTo>
                    <a:pt x="207909" y="28129"/>
                    <a:pt x="214078" y="43021"/>
                    <a:pt x="214078" y="58550"/>
                  </a:cubicBezTo>
                  <a:lnTo>
                    <a:pt x="214078" y="133720"/>
                  </a:lnTo>
                  <a:cubicBezTo>
                    <a:pt x="214078" y="149248"/>
                    <a:pt x="207909" y="164140"/>
                    <a:pt x="196929" y="175121"/>
                  </a:cubicBezTo>
                  <a:cubicBezTo>
                    <a:pt x="185949" y="186101"/>
                    <a:pt x="171057" y="192269"/>
                    <a:pt x="155528" y="192269"/>
                  </a:cubicBezTo>
                  <a:lnTo>
                    <a:pt x="58550" y="192269"/>
                  </a:lnTo>
                  <a:cubicBezTo>
                    <a:pt x="43021" y="192269"/>
                    <a:pt x="28129" y="186101"/>
                    <a:pt x="17149" y="175121"/>
                  </a:cubicBezTo>
                  <a:cubicBezTo>
                    <a:pt x="6169" y="164140"/>
                    <a:pt x="0" y="149248"/>
                    <a:pt x="0" y="133720"/>
                  </a:cubicBezTo>
                  <a:lnTo>
                    <a:pt x="0" y="58550"/>
                  </a:lnTo>
                  <a:cubicBezTo>
                    <a:pt x="0" y="43021"/>
                    <a:pt x="6169" y="28129"/>
                    <a:pt x="17149" y="17149"/>
                  </a:cubicBezTo>
                  <a:cubicBezTo>
                    <a:pt x="28129" y="6169"/>
                    <a:pt x="43021" y="0"/>
                    <a:pt x="58550" y="0"/>
                  </a:cubicBezTo>
                  <a:close/>
                </a:path>
              </a:pathLst>
            </a:custGeom>
            <a:solidFill>
              <a:srgbClr val="CA9CB4"/>
            </a:solidFill>
          </p:spPr>
        </p:sp>
        <p:sp>
          <p:nvSpPr>
            <p:cNvPr name="TextBox 18" id="18"/>
            <p:cNvSpPr txBox="true"/>
            <p:nvPr/>
          </p:nvSpPr>
          <p:spPr>
            <a:xfrm>
              <a:off x="0" y="-47625"/>
              <a:ext cx="214078" cy="239894"/>
            </a:xfrm>
            <a:prstGeom prst="rect">
              <a:avLst/>
            </a:prstGeom>
          </p:spPr>
          <p:txBody>
            <a:bodyPr anchor="ctr" rtlCol="false" tIns="50800" lIns="50800" bIns="50800" rIns="50800"/>
            <a:lstStyle/>
            <a:p>
              <a:pPr algn="ctr">
                <a:lnSpc>
                  <a:spcPts val="3571"/>
                </a:lnSpc>
              </a:pPr>
            </a:p>
          </p:txBody>
        </p:sp>
      </p:grpSp>
      <p:sp>
        <p:nvSpPr>
          <p:cNvPr name="Freeform 19" id="19"/>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20" id="20"/>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21" id="21"/>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22" id="22"/>
          <p:cNvSpPr/>
          <p:nvPr/>
        </p:nvSpPr>
        <p:spPr>
          <a:xfrm flipH="false" flipV="false" rot="0">
            <a:off x="3816502" y="575106"/>
            <a:ext cx="1590729" cy="1590729"/>
          </a:xfrm>
          <a:custGeom>
            <a:avLst/>
            <a:gdLst/>
            <a:ahLst/>
            <a:cxnLst/>
            <a:rect r="r" b="b" t="t" l="l"/>
            <a:pathLst>
              <a:path h="1590729" w="1590729">
                <a:moveTo>
                  <a:pt x="0" y="0"/>
                </a:moveTo>
                <a:lnTo>
                  <a:pt x="1590729" y="0"/>
                </a:lnTo>
                <a:lnTo>
                  <a:pt x="1590729" y="1590729"/>
                </a:lnTo>
                <a:lnTo>
                  <a:pt x="0" y="159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2716732" y="2837839"/>
            <a:ext cx="728534" cy="605246"/>
          </a:xfrm>
          <a:prstGeom prst="rect">
            <a:avLst/>
          </a:prstGeom>
        </p:spPr>
        <p:txBody>
          <a:bodyPr anchor="t" rtlCol="false" tIns="0" lIns="0" bIns="0" rIns="0">
            <a:spAutoFit/>
          </a:bodyPr>
          <a:lstStyle/>
          <a:p>
            <a:pPr algn="ctr">
              <a:lnSpc>
                <a:spcPts val="4989"/>
              </a:lnSpc>
            </a:pPr>
            <a:r>
              <a:rPr lang="en-US" b="true" sz="3564">
                <a:solidFill>
                  <a:srgbClr val="FFFFFF"/>
                </a:solidFill>
                <a:latin typeface="Red Hat Display Bold"/>
                <a:ea typeface="Red Hat Display Bold"/>
                <a:cs typeface="Red Hat Display Bold"/>
                <a:sym typeface="Red Hat Display Bold"/>
              </a:rPr>
              <a:t>01</a:t>
            </a:r>
          </a:p>
        </p:txBody>
      </p:sp>
      <p:sp>
        <p:nvSpPr>
          <p:cNvPr name="TextBox 24" id="24"/>
          <p:cNvSpPr txBox="true"/>
          <p:nvPr/>
        </p:nvSpPr>
        <p:spPr>
          <a:xfrm rot="0">
            <a:off x="10056480" y="2837839"/>
            <a:ext cx="728534" cy="605246"/>
          </a:xfrm>
          <a:prstGeom prst="rect">
            <a:avLst/>
          </a:prstGeom>
        </p:spPr>
        <p:txBody>
          <a:bodyPr anchor="t" rtlCol="false" tIns="0" lIns="0" bIns="0" rIns="0">
            <a:spAutoFit/>
          </a:bodyPr>
          <a:lstStyle/>
          <a:p>
            <a:pPr algn="ctr">
              <a:lnSpc>
                <a:spcPts val="4989"/>
              </a:lnSpc>
            </a:pPr>
            <a:r>
              <a:rPr lang="en-US" b="true" sz="3564">
                <a:solidFill>
                  <a:srgbClr val="FFFFFF"/>
                </a:solidFill>
                <a:latin typeface="Red Hat Display Bold"/>
                <a:ea typeface="Red Hat Display Bold"/>
                <a:cs typeface="Red Hat Display Bold"/>
                <a:sym typeface="Red Hat Display Bold"/>
              </a:rPr>
              <a:t>03</a:t>
            </a:r>
          </a:p>
        </p:txBody>
      </p:sp>
      <p:sp>
        <p:nvSpPr>
          <p:cNvPr name="TextBox 25" id="25"/>
          <p:cNvSpPr txBox="true"/>
          <p:nvPr/>
        </p:nvSpPr>
        <p:spPr>
          <a:xfrm rot="0">
            <a:off x="2716732" y="6243739"/>
            <a:ext cx="728534" cy="605246"/>
          </a:xfrm>
          <a:prstGeom prst="rect">
            <a:avLst/>
          </a:prstGeom>
        </p:spPr>
        <p:txBody>
          <a:bodyPr anchor="t" rtlCol="false" tIns="0" lIns="0" bIns="0" rIns="0">
            <a:spAutoFit/>
          </a:bodyPr>
          <a:lstStyle/>
          <a:p>
            <a:pPr algn="ctr">
              <a:lnSpc>
                <a:spcPts val="4989"/>
              </a:lnSpc>
            </a:pPr>
            <a:r>
              <a:rPr lang="en-US" b="true" sz="3564">
                <a:solidFill>
                  <a:srgbClr val="FFFFFF"/>
                </a:solidFill>
                <a:latin typeface="Red Hat Display Bold"/>
                <a:ea typeface="Red Hat Display Bold"/>
                <a:cs typeface="Red Hat Display Bold"/>
                <a:sym typeface="Red Hat Display Bold"/>
              </a:rPr>
              <a:t>02</a:t>
            </a:r>
          </a:p>
        </p:txBody>
      </p:sp>
      <p:sp>
        <p:nvSpPr>
          <p:cNvPr name="TextBox 26" id="26"/>
          <p:cNvSpPr txBox="true"/>
          <p:nvPr/>
        </p:nvSpPr>
        <p:spPr>
          <a:xfrm rot="0">
            <a:off x="10056480" y="6243739"/>
            <a:ext cx="728534" cy="605246"/>
          </a:xfrm>
          <a:prstGeom prst="rect">
            <a:avLst/>
          </a:prstGeom>
        </p:spPr>
        <p:txBody>
          <a:bodyPr anchor="t" rtlCol="false" tIns="0" lIns="0" bIns="0" rIns="0">
            <a:spAutoFit/>
          </a:bodyPr>
          <a:lstStyle/>
          <a:p>
            <a:pPr algn="ctr">
              <a:lnSpc>
                <a:spcPts val="4989"/>
              </a:lnSpc>
            </a:pPr>
            <a:r>
              <a:rPr lang="en-US" b="true" sz="3564">
                <a:solidFill>
                  <a:srgbClr val="FFFFFF"/>
                </a:solidFill>
                <a:latin typeface="Red Hat Display Bold"/>
                <a:ea typeface="Red Hat Display Bold"/>
                <a:cs typeface="Red Hat Display Bold"/>
                <a:sym typeface="Red Hat Display Bold"/>
              </a:rPr>
              <a:t>04</a:t>
            </a:r>
          </a:p>
        </p:txBody>
      </p:sp>
      <p:sp>
        <p:nvSpPr>
          <p:cNvPr name="TextBox 27" id="27"/>
          <p:cNvSpPr txBox="true"/>
          <p:nvPr/>
        </p:nvSpPr>
        <p:spPr>
          <a:xfrm rot="0">
            <a:off x="3963694" y="2899441"/>
            <a:ext cx="4748014" cy="491566"/>
          </a:xfrm>
          <a:prstGeom prst="rect">
            <a:avLst/>
          </a:prstGeom>
        </p:spPr>
        <p:txBody>
          <a:bodyPr anchor="t" rtlCol="false" tIns="0" lIns="0" bIns="0" rIns="0">
            <a:spAutoFit/>
          </a:bodyPr>
          <a:lstStyle/>
          <a:p>
            <a:pPr algn="l">
              <a:lnSpc>
                <a:spcPts val="4075"/>
              </a:lnSpc>
            </a:pPr>
            <a:r>
              <a:rPr lang="en-US" b="true" sz="2911">
                <a:solidFill>
                  <a:srgbClr val="FFFFFF"/>
                </a:solidFill>
                <a:latin typeface="Red Hat Display Bold"/>
                <a:ea typeface="Red Hat Display Bold"/>
                <a:cs typeface="Red Hat Display Bold"/>
                <a:sym typeface="Red Hat Display Bold"/>
              </a:rPr>
              <a:t>Reduction in Human Error</a:t>
            </a:r>
          </a:p>
        </p:txBody>
      </p:sp>
      <p:sp>
        <p:nvSpPr>
          <p:cNvPr name="TextBox 28" id="28"/>
          <p:cNvSpPr txBox="true"/>
          <p:nvPr/>
        </p:nvSpPr>
        <p:spPr>
          <a:xfrm rot="0">
            <a:off x="11303442" y="2899441"/>
            <a:ext cx="5955858" cy="491566"/>
          </a:xfrm>
          <a:prstGeom prst="rect">
            <a:avLst/>
          </a:prstGeom>
        </p:spPr>
        <p:txBody>
          <a:bodyPr anchor="t" rtlCol="false" tIns="0" lIns="0" bIns="0" rIns="0">
            <a:spAutoFit/>
          </a:bodyPr>
          <a:lstStyle/>
          <a:p>
            <a:pPr algn="l">
              <a:lnSpc>
                <a:spcPts val="4075"/>
              </a:lnSpc>
            </a:pPr>
            <a:r>
              <a:rPr lang="en-US" b="true" sz="2911">
                <a:solidFill>
                  <a:srgbClr val="FFFFFF"/>
                </a:solidFill>
                <a:latin typeface="Red Hat Display Bold"/>
                <a:ea typeface="Red Hat Display Bold"/>
                <a:cs typeface="Red Hat Display Bold"/>
                <a:sym typeface="Red Hat Display Bold"/>
              </a:rPr>
              <a:t>24x7 Availability</a:t>
            </a:r>
          </a:p>
        </p:txBody>
      </p:sp>
      <p:sp>
        <p:nvSpPr>
          <p:cNvPr name="TextBox 29" id="29"/>
          <p:cNvSpPr txBox="true"/>
          <p:nvPr/>
        </p:nvSpPr>
        <p:spPr>
          <a:xfrm rot="0">
            <a:off x="3963694" y="6305341"/>
            <a:ext cx="4885571" cy="491566"/>
          </a:xfrm>
          <a:prstGeom prst="rect">
            <a:avLst/>
          </a:prstGeom>
        </p:spPr>
        <p:txBody>
          <a:bodyPr anchor="t" rtlCol="false" tIns="0" lIns="0" bIns="0" rIns="0">
            <a:spAutoFit/>
          </a:bodyPr>
          <a:lstStyle/>
          <a:p>
            <a:pPr algn="l">
              <a:lnSpc>
                <a:spcPts val="4075"/>
              </a:lnSpc>
            </a:pPr>
            <a:r>
              <a:rPr lang="en-US" b="true" sz="2911">
                <a:solidFill>
                  <a:srgbClr val="FFFFFF"/>
                </a:solidFill>
                <a:latin typeface="Red Hat Display Bold"/>
                <a:ea typeface="Red Hat Display Bold"/>
                <a:cs typeface="Red Hat Display Bold"/>
                <a:sym typeface="Red Hat Display Bold"/>
              </a:rPr>
              <a:t>Enhances decision-making</a:t>
            </a:r>
          </a:p>
        </p:txBody>
      </p:sp>
      <p:sp>
        <p:nvSpPr>
          <p:cNvPr name="TextBox 30" id="30"/>
          <p:cNvSpPr txBox="true"/>
          <p:nvPr/>
        </p:nvSpPr>
        <p:spPr>
          <a:xfrm rot="0">
            <a:off x="11303442" y="6305341"/>
            <a:ext cx="5955858" cy="491566"/>
          </a:xfrm>
          <a:prstGeom prst="rect">
            <a:avLst/>
          </a:prstGeom>
        </p:spPr>
        <p:txBody>
          <a:bodyPr anchor="t" rtlCol="false" tIns="0" lIns="0" bIns="0" rIns="0">
            <a:spAutoFit/>
          </a:bodyPr>
          <a:lstStyle/>
          <a:p>
            <a:pPr algn="l">
              <a:lnSpc>
                <a:spcPts val="4075"/>
              </a:lnSpc>
            </a:pPr>
            <a:r>
              <a:rPr lang="en-US" b="true" sz="2911">
                <a:solidFill>
                  <a:srgbClr val="FFFFFF"/>
                </a:solidFill>
                <a:latin typeface="Red Hat Display Bold"/>
                <a:ea typeface="Red Hat Display Bold"/>
                <a:cs typeface="Red Hat Display Bold"/>
                <a:sym typeface="Red Hat Display Bold"/>
              </a:rPr>
              <a:t>Improves personalization in UX</a:t>
            </a:r>
          </a:p>
        </p:txBody>
      </p:sp>
      <p:sp>
        <p:nvSpPr>
          <p:cNvPr name="TextBox 31" id="31"/>
          <p:cNvSpPr txBox="true"/>
          <p:nvPr/>
        </p:nvSpPr>
        <p:spPr>
          <a:xfrm rot="0">
            <a:off x="3963694" y="3755492"/>
            <a:ext cx="4885571" cy="1162254"/>
          </a:xfrm>
          <a:prstGeom prst="rect">
            <a:avLst/>
          </a:prstGeom>
        </p:spPr>
        <p:txBody>
          <a:bodyPr anchor="t" rtlCol="false" tIns="0" lIns="0" bIns="0" rIns="0">
            <a:spAutoFit/>
          </a:bodyPr>
          <a:lstStyle/>
          <a:p>
            <a:pPr algn="l">
              <a:lnSpc>
                <a:spcPts val="3262"/>
              </a:lnSpc>
            </a:pPr>
            <a:r>
              <a:rPr lang="en-US" sz="1772">
                <a:solidFill>
                  <a:srgbClr val="FFFFFF"/>
                </a:solidFill>
                <a:latin typeface="Montserrat Light"/>
                <a:ea typeface="Montserrat Light"/>
                <a:cs typeface="Montserrat Light"/>
                <a:sym typeface="Montserrat Light"/>
              </a:rPr>
              <a:t>Decisions taken by AI are decided by information so</a:t>
            </a:r>
            <a:r>
              <a:rPr lang="en-US" sz="1772">
                <a:solidFill>
                  <a:srgbClr val="FFFFFF"/>
                </a:solidFill>
                <a:latin typeface="Montserrat Light"/>
                <a:ea typeface="Montserrat Light"/>
                <a:cs typeface="Montserrat Light"/>
                <a:sym typeface="Montserrat Light"/>
              </a:rPr>
              <a:t> errors can be reduced to zero. </a:t>
            </a:r>
          </a:p>
        </p:txBody>
      </p:sp>
      <p:sp>
        <p:nvSpPr>
          <p:cNvPr name="TextBox 32" id="32"/>
          <p:cNvSpPr txBox="true"/>
          <p:nvPr/>
        </p:nvSpPr>
        <p:spPr>
          <a:xfrm rot="0">
            <a:off x="11303442" y="3755492"/>
            <a:ext cx="4497627" cy="1562779"/>
          </a:xfrm>
          <a:prstGeom prst="rect">
            <a:avLst/>
          </a:prstGeom>
        </p:spPr>
        <p:txBody>
          <a:bodyPr anchor="t" rtlCol="false" tIns="0" lIns="0" bIns="0" rIns="0">
            <a:spAutoFit/>
          </a:bodyPr>
          <a:lstStyle/>
          <a:p>
            <a:pPr algn="l">
              <a:lnSpc>
                <a:spcPts val="3262"/>
              </a:lnSpc>
            </a:pPr>
            <a:r>
              <a:rPr lang="en-US" sz="1772">
                <a:solidFill>
                  <a:srgbClr val="FFFFFF"/>
                </a:solidFill>
                <a:latin typeface="Montserrat Light"/>
                <a:ea typeface="Montserrat Light"/>
                <a:cs typeface="Montserrat Light"/>
                <a:sym typeface="Montserrat Light"/>
              </a:rPr>
              <a:t>Humans need breaks and time off to balance their work and personal lives. But AI can work endlessly without b</a:t>
            </a:r>
            <a:r>
              <a:rPr lang="en-US" sz="1772">
                <a:solidFill>
                  <a:srgbClr val="FFFFFF"/>
                </a:solidFill>
                <a:latin typeface="Montserrat Light"/>
                <a:ea typeface="Montserrat Light"/>
                <a:cs typeface="Montserrat Light"/>
                <a:sym typeface="Montserrat Light"/>
              </a:rPr>
              <a:t>reaks.</a:t>
            </a:r>
          </a:p>
        </p:txBody>
      </p:sp>
      <p:sp>
        <p:nvSpPr>
          <p:cNvPr name="TextBox 33" id="33"/>
          <p:cNvSpPr txBox="true"/>
          <p:nvPr/>
        </p:nvSpPr>
        <p:spPr>
          <a:xfrm rot="0">
            <a:off x="3963694" y="7161392"/>
            <a:ext cx="4885571" cy="761729"/>
          </a:xfrm>
          <a:prstGeom prst="rect">
            <a:avLst/>
          </a:prstGeom>
        </p:spPr>
        <p:txBody>
          <a:bodyPr anchor="t" rtlCol="false" tIns="0" lIns="0" bIns="0" rIns="0">
            <a:spAutoFit/>
          </a:bodyPr>
          <a:lstStyle/>
          <a:p>
            <a:pPr algn="l">
              <a:lnSpc>
                <a:spcPts val="3262"/>
              </a:lnSpc>
            </a:pPr>
            <a:r>
              <a:rPr lang="en-US" sz="1772">
                <a:solidFill>
                  <a:srgbClr val="FFFFFF"/>
                </a:solidFill>
                <a:latin typeface="Montserrat Light"/>
                <a:ea typeface="Montserrat Light"/>
                <a:cs typeface="Montserrat Light"/>
                <a:sym typeface="Montserrat Light"/>
              </a:rPr>
              <a:t>By leveraging data to identify patterns and trends that could be invisible to humans</a:t>
            </a:r>
          </a:p>
        </p:txBody>
      </p:sp>
      <p:sp>
        <p:nvSpPr>
          <p:cNvPr name="TextBox 34" id="34"/>
          <p:cNvSpPr txBox="true"/>
          <p:nvPr/>
        </p:nvSpPr>
        <p:spPr>
          <a:xfrm rot="0">
            <a:off x="11303442" y="7161392"/>
            <a:ext cx="5478098" cy="761729"/>
          </a:xfrm>
          <a:prstGeom prst="rect">
            <a:avLst/>
          </a:prstGeom>
        </p:spPr>
        <p:txBody>
          <a:bodyPr anchor="t" rtlCol="false" tIns="0" lIns="0" bIns="0" rIns="0">
            <a:spAutoFit/>
          </a:bodyPr>
          <a:lstStyle/>
          <a:p>
            <a:pPr algn="l">
              <a:lnSpc>
                <a:spcPts val="3262"/>
              </a:lnSpc>
            </a:pPr>
            <a:r>
              <a:rPr lang="en-US" sz="1772">
                <a:solidFill>
                  <a:srgbClr val="FFFFFF"/>
                </a:solidFill>
                <a:latin typeface="Montserrat Light"/>
                <a:ea typeface="Montserrat Light"/>
                <a:cs typeface="Montserrat Light"/>
                <a:sym typeface="Montserrat Light"/>
              </a:rPr>
              <a:t>by providing personalized recommendations based on preferences and behavior.</a:t>
            </a:r>
          </a:p>
        </p:txBody>
      </p:sp>
      <p:sp>
        <p:nvSpPr>
          <p:cNvPr name="TextBox 35" id="35"/>
          <p:cNvSpPr txBox="true"/>
          <p:nvPr/>
        </p:nvSpPr>
        <p:spPr>
          <a:xfrm rot="0">
            <a:off x="3182514" y="1094697"/>
            <a:ext cx="12418454" cy="713242"/>
          </a:xfrm>
          <a:prstGeom prst="rect">
            <a:avLst/>
          </a:prstGeom>
        </p:spPr>
        <p:txBody>
          <a:bodyPr anchor="t" rtlCol="false" tIns="0" lIns="0" bIns="0" rIns="0">
            <a:spAutoFit/>
          </a:bodyPr>
          <a:lstStyle/>
          <a:p>
            <a:pPr algn="ctr">
              <a:lnSpc>
                <a:spcPts val="5837"/>
              </a:lnSpc>
            </a:pPr>
            <a:r>
              <a:rPr lang="en-US" b="true" sz="4169">
                <a:solidFill>
                  <a:srgbClr val="FFFFFF"/>
                </a:solidFill>
                <a:latin typeface="Red Hat Display Bold"/>
                <a:ea typeface="Red Hat Display Bold"/>
                <a:cs typeface="Red Hat Display Bold"/>
                <a:sym typeface="Red Hat Display Bold"/>
              </a:rPr>
              <a:t>Positivity of Intelligent Systems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4266697" y="1381255"/>
            <a:ext cx="9754606"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References: </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1028700" y="2185949"/>
            <a:ext cx="30317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5" tooltip="https://www.ibm.com/think/topics/artificial-intelligence"/>
              </a:rPr>
              <a:t>What is AI?</a:t>
            </a:r>
          </a:p>
        </p:txBody>
      </p:sp>
      <p:sp>
        <p:nvSpPr>
          <p:cNvPr name="TextBox 12" id="12"/>
          <p:cNvSpPr txBox="true"/>
          <p:nvPr/>
        </p:nvSpPr>
        <p:spPr>
          <a:xfrm rot="0">
            <a:off x="1028700" y="3150846"/>
            <a:ext cx="97546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6" tooltip="https://www.sap.com/mena/products/artificial-intelligence/what-is-machine-learning.html#:~:text=Machine%20learning%20is%20a%20subset,Explore%20AI%20solutions"/>
              </a:rPr>
              <a:t>What is ML?</a:t>
            </a:r>
          </a:p>
        </p:txBody>
      </p:sp>
      <p:sp>
        <p:nvSpPr>
          <p:cNvPr name="TextBox 13" id="13"/>
          <p:cNvSpPr txBox="true"/>
          <p:nvPr/>
        </p:nvSpPr>
        <p:spPr>
          <a:xfrm rot="0">
            <a:off x="1028700" y="4119187"/>
            <a:ext cx="97546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7" tooltip="https://www.ibm.com/think/topics/natural-language-processing"/>
              </a:rPr>
              <a:t>What is NLP?</a:t>
            </a:r>
          </a:p>
        </p:txBody>
      </p:sp>
      <p:sp>
        <p:nvSpPr>
          <p:cNvPr name="TextBox 14" id="14"/>
          <p:cNvSpPr txBox="true"/>
          <p:nvPr/>
        </p:nvSpPr>
        <p:spPr>
          <a:xfrm rot="0">
            <a:off x="1028700" y="5087528"/>
            <a:ext cx="97546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8" tooltip="https://www.ibm.com/think/topics/deep-learning"/>
              </a:rPr>
              <a:t>What is DL?</a:t>
            </a:r>
          </a:p>
        </p:txBody>
      </p:sp>
      <p:sp>
        <p:nvSpPr>
          <p:cNvPr name="TextBox 15" id="15"/>
          <p:cNvSpPr txBox="true"/>
          <p:nvPr/>
        </p:nvSpPr>
        <p:spPr>
          <a:xfrm rot="0">
            <a:off x="1028700" y="5994373"/>
            <a:ext cx="3555864"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9" tooltip="https://www.ibm.com/think/topics/deep-learning"/>
              </a:rPr>
              <a:t>What is DL?</a:t>
            </a:r>
          </a:p>
        </p:txBody>
      </p:sp>
      <p:sp>
        <p:nvSpPr>
          <p:cNvPr name="TextBox 16" id="16"/>
          <p:cNvSpPr txBox="true"/>
          <p:nvPr/>
        </p:nvSpPr>
        <p:spPr>
          <a:xfrm rot="0">
            <a:off x="1028700" y="6905564"/>
            <a:ext cx="4378531" cy="1482691"/>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0" tooltip="https://www.sciencedirect.com/science/article/abs/pii/S0065245808600492"/>
              </a:rPr>
              <a:t>Managing &amp; maintaining IS?</a:t>
            </a:r>
          </a:p>
        </p:txBody>
      </p:sp>
      <p:sp>
        <p:nvSpPr>
          <p:cNvPr name="TextBox 17" id="17"/>
          <p:cNvSpPr txBox="true"/>
          <p:nvPr/>
        </p:nvSpPr>
        <p:spPr>
          <a:xfrm rot="0">
            <a:off x="5738999" y="2185949"/>
            <a:ext cx="30317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1" tooltip="https://dl.acm.org/doi/10.1145/2523813"/>
              </a:rPr>
              <a:t>AI Drift</a:t>
            </a:r>
          </a:p>
        </p:txBody>
      </p:sp>
      <p:sp>
        <p:nvSpPr>
          <p:cNvPr name="TextBox 18" id="18"/>
          <p:cNvSpPr txBox="true"/>
          <p:nvPr/>
        </p:nvSpPr>
        <p:spPr>
          <a:xfrm rot="0">
            <a:off x="5738999" y="3072467"/>
            <a:ext cx="3031706"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2" tooltip="https://www.ibm.com/think/topics/model-drift#:~:text=Model%20drift%20refers%20to%20the,decision%2Dmaking%20and%20bad%20predictions."/>
              </a:rPr>
              <a:t>Model Drift</a:t>
            </a:r>
          </a:p>
        </p:txBody>
      </p:sp>
      <p:sp>
        <p:nvSpPr>
          <p:cNvPr name="TextBox 19" id="19"/>
          <p:cNvSpPr txBox="true"/>
          <p:nvPr/>
        </p:nvSpPr>
        <p:spPr>
          <a:xfrm rot="0">
            <a:off x="5738999" y="3999896"/>
            <a:ext cx="4740918" cy="1482691"/>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3" tooltip="https://datascientest.com/en/adversarial-attack-definition-and-protection-against-this-threat"/>
              </a:rPr>
              <a:t>Adversarial Attack</a:t>
            </a:r>
          </a:p>
          <a:p>
            <a:pPr algn="l">
              <a:lnSpc>
                <a:spcPts val="5951"/>
              </a:lnSpc>
            </a:pPr>
          </a:p>
        </p:txBody>
      </p:sp>
      <p:sp>
        <p:nvSpPr>
          <p:cNvPr name="TextBox 20" id="20"/>
          <p:cNvSpPr txBox="true"/>
          <p:nvPr/>
        </p:nvSpPr>
        <p:spPr>
          <a:xfrm rot="0">
            <a:off x="5732971" y="5057775"/>
            <a:ext cx="5447392" cy="1482691"/>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4" tooltip="https://datascientest.com/en/adversarial-attack-definition-and-protection-against-this-threat"/>
              </a:rPr>
              <a:t>Advantages and Disadvantages of AI</a:t>
            </a:r>
          </a:p>
        </p:txBody>
      </p:sp>
      <p:sp>
        <p:nvSpPr>
          <p:cNvPr name="TextBox 21" id="21"/>
          <p:cNvSpPr txBox="true"/>
          <p:nvPr/>
        </p:nvSpPr>
        <p:spPr>
          <a:xfrm rot="0">
            <a:off x="5738999" y="6816691"/>
            <a:ext cx="5447392"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5" tooltip="https://www.foreseemed.com/artificial-intelligence-in-healthcare"/>
              </a:rPr>
              <a:t>AI in healthcare</a:t>
            </a:r>
          </a:p>
        </p:txBody>
      </p:sp>
      <p:sp>
        <p:nvSpPr>
          <p:cNvPr name="TextBox 22" id="22"/>
          <p:cNvSpPr txBox="true"/>
          <p:nvPr/>
        </p:nvSpPr>
        <p:spPr>
          <a:xfrm rot="0">
            <a:off x="5738999" y="7746932"/>
            <a:ext cx="5447392"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6" tooltip="https://ai.engineering.columbia.edu/ai-applications/ai-video-games/"/>
              </a:rPr>
              <a:t>AI in Video Games</a:t>
            </a:r>
          </a:p>
        </p:txBody>
      </p:sp>
      <p:sp>
        <p:nvSpPr>
          <p:cNvPr name="TextBox 23" id="23"/>
          <p:cNvSpPr txBox="true"/>
          <p:nvPr/>
        </p:nvSpPr>
        <p:spPr>
          <a:xfrm rot="0">
            <a:off x="11180363" y="2185949"/>
            <a:ext cx="5447392"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7" tooltip="https://www.geeksforgeeks.org/artificial-intelligence-in-robotics/"/>
              </a:rPr>
              <a:t>AI in Robotics</a:t>
            </a:r>
          </a:p>
        </p:txBody>
      </p:sp>
      <p:sp>
        <p:nvSpPr>
          <p:cNvPr name="TextBox 24" id="24"/>
          <p:cNvSpPr txBox="true"/>
          <p:nvPr/>
        </p:nvSpPr>
        <p:spPr>
          <a:xfrm rot="0">
            <a:off x="11186391" y="3072467"/>
            <a:ext cx="5447392"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8" tooltip="https://www.weforum.org/stories/2016/10/top-10-ethical-issues-in-artificial-intelligence/"/>
              </a:rPr>
              <a:t>AI ethical Issues</a:t>
            </a:r>
          </a:p>
        </p:txBody>
      </p:sp>
      <p:sp>
        <p:nvSpPr>
          <p:cNvPr name="TextBox 25" id="25"/>
          <p:cNvSpPr txBox="true"/>
          <p:nvPr/>
        </p:nvSpPr>
        <p:spPr>
          <a:xfrm rot="0">
            <a:off x="11180363" y="3958984"/>
            <a:ext cx="5447392" cy="730216"/>
          </a:xfrm>
          <a:prstGeom prst="rect">
            <a:avLst/>
          </a:prstGeom>
        </p:spPr>
        <p:txBody>
          <a:bodyPr anchor="t" rtlCol="false" tIns="0" lIns="0" bIns="0" rIns="0">
            <a:spAutoFit/>
          </a:bodyPr>
          <a:lstStyle/>
          <a:p>
            <a:pPr algn="l">
              <a:lnSpc>
                <a:spcPts val="5951"/>
              </a:lnSpc>
            </a:pPr>
            <a:r>
              <a:rPr lang="en-US" sz="4251" u="sng">
                <a:solidFill>
                  <a:srgbClr val="FFFFFF"/>
                </a:solidFill>
                <a:latin typeface="Red Hat Display"/>
                <a:ea typeface="Red Hat Display"/>
                <a:cs typeface="Red Hat Display"/>
                <a:sym typeface="Red Hat Display"/>
                <a:hlinkClick r:id="rId19" tooltip="https://lumenalta.com/insights/ai-problems-9-common-challenges-and-solutions"/>
              </a:rPr>
              <a:t>AI Technical Issues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5666462" y="1142367"/>
            <a:ext cx="6955077"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AI Fundamentals</a:t>
            </a:r>
          </a:p>
        </p:txBody>
      </p:sp>
      <p:sp>
        <p:nvSpPr>
          <p:cNvPr name="TextBox 7" id="7"/>
          <p:cNvSpPr txBox="true"/>
          <p:nvPr/>
        </p:nvSpPr>
        <p:spPr>
          <a:xfrm rot="0">
            <a:off x="1028700" y="2948361"/>
            <a:ext cx="5936362" cy="3876207"/>
          </a:xfrm>
          <a:prstGeom prst="rect">
            <a:avLst/>
          </a:prstGeom>
        </p:spPr>
        <p:txBody>
          <a:bodyPr anchor="t" rtlCol="false" tIns="0" lIns="0" bIns="0" rIns="0">
            <a:spAutoFit/>
          </a:bodyPr>
          <a:lstStyle/>
          <a:p>
            <a:pPr algn="l">
              <a:lnSpc>
                <a:spcPts val="5185"/>
              </a:lnSpc>
            </a:pPr>
            <a:r>
              <a:rPr lang="en-US" sz="2818">
                <a:solidFill>
                  <a:srgbClr val="F7F3F2"/>
                </a:solidFill>
                <a:latin typeface="Montserrat Light"/>
                <a:ea typeface="Montserrat Light"/>
                <a:cs typeface="Montserrat Light"/>
                <a:sym typeface="Montserrat Light"/>
              </a:rPr>
              <a:t>Th</a:t>
            </a:r>
            <a:r>
              <a:rPr lang="en-US" sz="2818">
                <a:solidFill>
                  <a:srgbClr val="F7F3F2"/>
                </a:solidFill>
                <a:latin typeface="Montserrat Light"/>
                <a:ea typeface="Montserrat Light"/>
                <a:cs typeface="Montserrat Light"/>
                <a:sym typeface="Montserrat Light"/>
              </a:rPr>
              <a:t>e ability to learn and understand, to solve problems and to make decisions.  and to learn from experience. as well as, adapt to, shape, and select environments.</a:t>
            </a:r>
          </a:p>
        </p:txBody>
      </p:sp>
      <p:sp>
        <p:nvSpPr>
          <p:cNvPr name="TextBox 8" id="8"/>
          <p:cNvSpPr txBox="true"/>
          <p:nvPr/>
        </p:nvSpPr>
        <p:spPr>
          <a:xfrm rot="0">
            <a:off x="1028700" y="2295610"/>
            <a:ext cx="6175116" cy="598652"/>
          </a:xfrm>
          <a:prstGeom prst="rect">
            <a:avLst/>
          </a:prstGeom>
        </p:spPr>
        <p:txBody>
          <a:bodyPr anchor="t" rtlCol="false" tIns="0" lIns="0" bIns="0" rIns="0">
            <a:spAutoFit/>
          </a:bodyPr>
          <a:lstStyle/>
          <a:p>
            <a:pPr algn="l">
              <a:lnSpc>
                <a:spcPts val="4803"/>
              </a:lnSpc>
            </a:pPr>
            <a:r>
              <a:rPr lang="en-US" b="true" sz="3431">
                <a:solidFill>
                  <a:srgbClr val="F0E1E1"/>
                </a:solidFill>
                <a:latin typeface="Red Hat Display Bold"/>
                <a:ea typeface="Red Hat Display Bold"/>
                <a:cs typeface="Red Hat Display Bold"/>
                <a:sym typeface="Red Hat Display Bold"/>
              </a:rPr>
              <a:t> What is intelligence?</a:t>
            </a:r>
          </a:p>
        </p:txBody>
      </p:sp>
      <p:sp>
        <p:nvSpPr>
          <p:cNvPr name="Freeform 9" id="9"/>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10" id="10"/>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11" id="11"/>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2" id="12"/>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9143860" y="2948361"/>
            <a:ext cx="8428764" cy="5847882"/>
          </a:xfrm>
          <a:prstGeom prst="rect">
            <a:avLst/>
          </a:prstGeom>
        </p:spPr>
        <p:txBody>
          <a:bodyPr anchor="t" rtlCol="false" tIns="0" lIns="0" bIns="0" rIns="0">
            <a:spAutoFit/>
          </a:bodyPr>
          <a:lstStyle/>
          <a:p>
            <a:pPr algn="l" marL="0" indent="0" lvl="0">
              <a:lnSpc>
                <a:spcPts val="5185"/>
              </a:lnSpc>
            </a:pPr>
            <a:r>
              <a:rPr lang="en-US" b="true" sz="2818">
                <a:solidFill>
                  <a:srgbClr val="F7F3F2"/>
                </a:solidFill>
                <a:latin typeface="Montserrat Bold"/>
                <a:ea typeface="Montserrat Bold"/>
                <a:cs typeface="Montserrat Bold"/>
                <a:sym typeface="Montserrat Bold"/>
              </a:rPr>
              <a:t>Neurons</a:t>
            </a:r>
            <a:r>
              <a:rPr lang="en-US" sz="2818">
                <a:solidFill>
                  <a:srgbClr val="F7F3F2"/>
                </a:solidFill>
                <a:latin typeface="Montserrat Light"/>
                <a:ea typeface="Montserrat Light"/>
                <a:cs typeface="Montserrat Light"/>
                <a:sym typeface="Montserrat Light"/>
              </a:rPr>
              <a:t>: basic units for information processing; they send and receive information.</a:t>
            </a:r>
          </a:p>
          <a:p>
            <a:pPr algn="l" marL="0" indent="0" lvl="0">
              <a:lnSpc>
                <a:spcPts val="5185"/>
              </a:lnSpc>
            </a:pPr>
            <a:r>
              <a:rPr lang="en-US" b="true" sz="2818">
                <a:solidFill>
                  <a:srgbClr val="F7F3F2"/>
                </a:solidFill>
                <a:latin typeface="Montserrat Bold"/>
                <a:ea typeface="Montserrat Bold"/>
                <a:cs typeface="Montserrat Bold"/>
                <a:sym typeface="Montserrat Bold"/>
              </a:rPr>
              <a:t>Synapses</a:t>
            </a:r>
            <a:r>
              <a:rPr lang="en-US" sz="2818">
                <a:solidFill>
                  <a:srgbClr val="F7F3F2"/>
                </a:solidFill>
                <a:latin typeface="Montserrat Light"/>
                <a:ea typeface="Montserrat Light"/>
                <a:cs typeface="Montserrat Light"/>
                <a:sym typeface="Montserrat Light"/>
              </a:rPr>
              <a:t>: are responsible for communication from one neuron to another using chemicals and electrical signals.</a:t>
            </a:r>
          </a:p>
          <a:p>
            <a:pPr algn="l">
              <a:lnSpc>
                <a:spcPts val="5185"/>
              </a:lnSpc>
            </a:pPr>
            <a:r>
              <a:rPr lang="en-US" sz="2818">
                <a:solidFill>
                  <a:srgbClr val="F7F3F2"/>
                </a:solidFill>
                <a:latin typeface="Montserrat Light"/>
                <a:ea typeface="Montserrat Light"/>
                <a:cs typeface="Montserrat Light"/>
                <a:sym typeface="Montserrat Light"/>
              </a:rPr>
              <a:t> </a:t>
            </a:r>
            <a:r>
              <a:rPr lang="en-US" b="true" sz="2818">
                <a:solidFill>
                  <a:srgbClr val="F7F3F2"/>
                </a:solidFill>
                <a:latin typeface="Montserrat Bold"/>
                <a:ea typeface="Montserrat Bold"/>
                <a:cs typeface="Montserrat Bold"/>
                <a:sym typeface="Montserrat Bold"/>
              </a:rPr>
              <a:t>Cerebrum</a:t>
            </a:r>
            <a:r>
              <a:rPr lang="en-US" sz="2818">
                <a:solidFill>
                  <a:srgbClr val="F7F3F2"/>
                </a:solidFill>
                <a:latin typeface="Montserrat Light"/>
                <a:ea typeface="Montserrat Light"/>
                <a:cs typeface="Montserrat Light"/>
                <a:sym typeface="Montserrat Light"/>
              </a:rPr>
              <a:t>: The largest part of the brain, about 80% of its mass. Plays role in many  functions, such as intelligence, memory, reasoning, emotions, and muscle movement.</a:t>
            </a:r>
          </a:p>
        </p:txBody>
      </p:sp>
      <p:sp>
        <p:nvSpPr>
          <p:cNvPr name="TextBox 14" id="14"/>
          <p:cNvSpPr txBox="true"/>
          <p:nvPr/>
        </p:nvSpPr>
        <p:spPr>
          <a:xfrm rot="0">
            <a:off x="9143860" y="2295610"/>
            <a:ext cx="6523223" cy="598652"/>
          </a:xfrm>
          <a:prstGeom prst="rect">
            <a:avLst/>
          </a:prstGeom>
        </p:spPr>
        <p:txBody>
          <a:bodyPr anchor="t" rtlCol="false" tIns="0" lIns="0" bIns="0" rIns="0">
            <a:spAutoFit/>
          </a:bodyPr>
          <a:lstStyle/>
          <a:p>
            <a:pPr algn="l">
              <a:lnSpc>
                <a:spcPts val="4803"/>
              </a:lnSpc>
            </a:pPr>
            <a:r>
              <a:rPr lang="en-US" b="true" sz="3431">
                <a:solidFill>
                  <a:srgbClr val="F0E1E1"/>
                </a:solidFill>
                <a:latin typeface="Red Hat Display Bold"/>
                <a:ea typeface="Red Hat Display Bold"/>
                <a:cs typeface="Red Hat Display Bold"/>
                <a:sym typeface="Red Hat Display Bold"/>
              </a:rPr>
              <a:t>Intelligence is  made up of: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grpSp>
        <p:nvGrpSpPr>
          <p:cNvPr name="Group 6" id="6"/>
          <p:cNvGrpSpPr/>
          <p:nvPr/>
        </p:nvGrpSpPr>
        <p:grpSpPr>
          <a:xfrm rot="0">
            <a:off x="3737773" y="3091409"/>
            <a:ext cx="2771599" cy="1062779"/>
            <a:chOff x="0" y="0"/>
            <a:chExt cx="576561" cy="221084"/>
          </a:xfrm>
        </p:grpSpPr>
        <p:sp>
          <p:nvSpPr>
            <p:cNvPr name="Freeform 7" id="7"/>
            <p:cNvSpPr/>
            <p:nvPr/>
          </p:nvSpPr>
          <p:spPr>
            <a:xfrm flipH="false" flipV="false" rot="0">
              <a:off x="0" y="0"/>
              <a:ext cx="576561" cy="221084"/>
            </a:xfrm>
            <a:custGeom>
              <a:avLst/>
              <a:gdLst/>
              <a:ahLst/>
              <a:cxnLst/>
              <a:rect r="r" b="b" t="t" l="l"/>
              <a:pathLst>
                <a:path h="221084" w="576561">
                  <a:moveTo>
                    <a:pt x="61453" y="0"/>
                  </a:moveTo>
                  <a:lnTo>
                    <a:pt x="515108" y="0"/>
                  </a:lnTo>
                  <a:cubicBezTo>
                    <a:pt x="549048" y="0"/>
                    <a:pt x="576561" y="27513"/>
                    <a:pt x="576561" y="61453"/>
                  </a:cubicBezTo>
                  <a:lnTo>
                    <a:pt x="576561" y="159632"/>
                  </a:lnTo>
                  <a:cubicBezTo>
                    <a:pt x="576561" y="193571"/>
                    <a:pt x="549048" y="221084"/>
                    <a:pt x="515108" y="221084"/>
                  </a:cubicBezTo>
                  <a:lnTo>
                    <a:pt x="61453" y="221084"/>
                  </a:lnTo>
                  <a:cubicBezTo>
                    <a:pt x="27513" y="221084"/>
                    <a:pt x="0" y="193571"/>
                    <a:pt x="0" y="159632"/>
                  </a:cubicBezTo>
                  <a:lnTo>
                    <a:pt x="0" y="61453"/>
                  </a:lnTo>
                  <a:cubicBezTo>
                    <a:pt x="0" y="27513"/>
                    <a:pt x="27513" y="0"/>
                    <a:pt x="61453" y="0"/>
                  </a:cubicBezTo>
                  <a:close/>
                </a:path>
              </a:pathLst>
            </a:custGeom>
            <a:solidFill>
              <a:srgbClr val="FFFFFF"/>
            </a:solidFill>
          </p:spPr>
        </p:sp>
        <p:sp>
          <p:nvSpPr>
            <p:cNvPr name="TextBox 8" id="8"/>
            <p:cNvSpPr txBox="true"/>
            <p:nvPr/>
          </p:nvSpPr>
          <p:spPr>
            <a:xfrm>
              <a:off x="0" y="-47625"/>
              <a:ext cx="576561" cy="268709"/>
            </a:xfrm>
            <a:prstGeom prst="rect">
              <a:avLst/>
            </a:prstGeom>
          </p:spPr>
          <p:txBody>
            <a:bodyPr anchor="ctr" rtlCol="false" tIns="50800" lIns="50800" bIns="50800" rIns="50800"/>
            <a:lstStyle/>
            <a:p>
              <a:pPr algn="ctr">
                <a:lnSpc>
                  <a:spcPts val="3571"/>
                </a:lnSpc>
              </a:pPr>
            </a:p>
          </p:txBody>
        </p:sp>
      </p:grpSp>
      <p:sp>
        <p:nvSpPr>
          <p:cNvPr name="TextBox 9" id="9"/>
          <p:cNvSpPr txBox="true"/>
          <p:nvPr/>
        </p:nvSpPr>
        <p:spPr>
          <a:xfrm rot="0">
            <a:off x="5666462" y="1142367"/>
            <a:ext cx="6955077"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AI Fundamentals</a:t>
            </a:r>
          </a:p>
        </p:txBody>
      </p:sp>
      <p:sp>
        <p:nvSpPr>
          <p:cNvPr name="TextBox 10" id="10"/>
          <p:cNvSpPr txBox="true"/>
          <p:nvPr/>
        </p:nvSpPr>
        <p:spPr>
          <a:xfrm rot="0">
            <a:off x="3737773" y="4670449"/>
            <a:ext cx="10812174" cy="2525141"/>
          </a:xfrm>
          <a:prstGeom prst="rect">
            <a:avLst/>
          </a:prstGeom>
        </p:spPr>
        <p:txBody>
          <a:bodyPr anchor="t" rtlCol="false" tIns="0" lIns="0" bIns="0" rIns="0">
            <a:spAutoFit/>
          </a:bodyPr>
          <a:lstStyle/>
          <a:p>
            <a:pPr algn="l">
              <a:lnSpc>
                <a:spcPts val="5151"/>
              </a:lnSpc>
            </a:pPr>
            <a:r>
              <a:rPr lang="en-US" sz="2799">
                <a:solidFill>
                  <a:srgbClr val="F7F3F2"/>
                </a:solidFill>
                <a:latin typeface="Montserrat Light"/>
                <a:ea typeface="Montserrat Light"/>
                <a:cs typeface="Montserrat Light"/>
                <a:sym typeface="Montserrat Light"/>
              </a:rPr>
              <a:t>Artifici</a:t>
            </a:r>
            <a:r>
              <a:rPr lang="en-US" sz="2799">
                <a:solidFill>
                  <a:srgbClr val="F7F3F2"/>
                </a:solidFill>
                <a:latin typeface="Montserrat Light"/>
                <a:ea typeface="Montserrat Light"/>
                <a:cs typeface="Montserrat Light"/>
                <a:sym typeface="Montserrat Light"/>
              </a:rPr>
              <a:t>al intelligence (AI) is a technology that makes computers and machines to simulate human intelligence from learning, comprehension, problem solving, decision making, and creativity. </a:t>
            </a:r>
          </a:p>
        </p:txBody>
      </p:sp>
      <p:sp>
        <p:nvSpPr>
          <p:cNvPr name="TextBox 11" id="11"/>
          <p:cNvSpPr txBox="true"/>
          <p:nvPr/>
        </p:nvSpPr>
        <p:spPr>
          <a:xfrm rot="0">
            <a:off x="3904661" y="3290254"/>
            <a:ext cx="2437823" cy="588891"/>
          </a:xfrm>
          <a:prstGeom prst="rect">
            <a:avLst/>
          </a:prstGeom>
        </p:spPr>
        <p:txBody>
          <a:bodyPr anchor="t" rtlCol="false" tIns="0" lIns="0" bIns="0" rIns="0">
            <a:spAutoFit/>
          </a:bodyPr>
          <a:lstStyle/>
          <a:p>
            <a:pPr algn="ctr">
              <a:lnSpc>
                <a:spcPts val="4803"/>
              </a:lnSpc>
            </a:pPr>
            <a:r>
              <a:rPr lang="en-US" b="true" sz="3431">
                <a:solidFill>
                  <a:srgbClr val="CA9CB4"/>
                </a:solidFill>
                <a:latin typeface="Red Hat Display Bold"/>
                <a:ea typeface="Red Hat Display Bold"/>
                <a:cs typeface="Red Hat Display Bold"/>
                <a:sym typeface="Red Hat Display Bold"/>
              </a:rPr>
              <a:t> What is AI?</a:t>
            </a:r>
          </a:p>
        </p:txBody>
      </p:sp>
      <p:sp>
        <p:nvSpPr>
          <p:cNvPr name="Freeform 12" id="12"/>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13" id="13"/>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14" id="14"/>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5" id="15"/>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6" id="16"/>
          <p:cNvSpPr/>
          <p:nvPr/>
        </p:nvSpPr>
        <p:spPr>
          <a:xfrm flipH="false" flipV="false" rot="-10800000">
            <a:off x="13272889" y="-2796371"/>
            <a:ext cx="4591219" cy="6369322"/>
          </a:xfrm>
          <a:custGeom>
            <a:avLst/>
            <a:gdLst/>
            <a:ahLst/>
            <a:cxnLst/>
            <a:rect r="r" b="b" t="t" l="l"/>
            <a:pathLst>
              <a:path h="6369322" w="4591219">
                <a:moveTo>
                  <a:pt x="0" y="0"/>
                </a:moveTo>
                <a:lnTo>
                  <a:pt x="4591220" y="0"/>
                </a:lnTo>
                <a:lnTo>
                  <a:pt x="4591220" y="6369322"/>
                </a:lnTo>
                <a:lnTo>
                  <a:pt x="0" y="6369322"/>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5666462" y="1142367"/>
            <a:ext cx="6955077"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AI Fundamentals</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grpSp>
        <p:nvGrpSpPr>
          <p:cNvPr name="Group 11" id="11"/>
          <p:cNvGrpSpPr/>
          <p:nvPr/>
        </p:nvGrpSpPr>
        <p:grpSpPr>
          <a:xfrm rot="0">
            <a:off x="1305054" y="2485078"/>
            <a:ext cx="3356504" cy="913536"/>
            <a:chOff x="0" y="0"/>
            <a:chExt cx="698235" cy="190038"/>
          </a:xfrm>
        </p:grpSpPr>
        <p:sp>
          <p:nvSpPr>
            <p:cNvPr name="Freeform 12" id="12"/>
            <p:cNvSpPr/>
            <p:nvPr/>
          </p:nvSpPr>
          <p:spPr>
            <a:xfrm flipH="false" flipV="false" rot="0">
              <a:off x="0" y="0"/>
              <a:ext cx="698235" cy="190038"/>
            </a:xfrm>
            <a:custGeom>
              <a:avLst/>
              <a:gdLst/>
              <a:ahLst/>
              <a:cxnLst/>
              <a:rect r="r" b="b" t="t" l="l"/>
              <a:pathLst>
                <a:path h="190038" w="698235">
                  <a:moveTo>
                    <a:pt x="50744" y="0"/>
                  </a:moveTo>
                  <a:lnTo>
                    <a:pt x="647491" y="0"/>
                  </a:lnTo>
                  <a:cubicBezTo>
                    <a:pt x="675517" y="0"/>
                    <a:pt x="698235" y="22719"/>
                    <a:pt x="698235" y="50744"/>
                  </a:cubicBezTo>
                  <a:lnTo>
                    <a:pt x="698235" y="139294"/>
                  </a:lnTo>
                  <a:cubicBezTo>
                    <a:pt x="698235" y="167319"/>
                    <a:pt x="675517" y="190038"/>
                    <a:pt x="647491" y="190038"/>
                  </a:cubicBezTo>
                  <a:lnTo>
                    <a:pt x="50744" y="190038"/>
                  </a:lnTo>
                  <a:cubicBezTo>
                    <a:pt x="37286" y="190038"/>
                    <a:pt x="24379" y="184692"/>
                    <a:pt x="14863" y="175175"/>
                  </a:cubicBezTo>
                  <a:cubicBezTo>
                    <a:pt x="5346" y="165659"/>
                    <a:pt x="0" y="152752"/>
                    <a:pt x="0" y="139294"/>
                  </a:cubicBezTo>
                  <a:lnTo>
                    <a:pt x="0" y="50744"/>
                  </a:lnTo>
                  <a:cubicBezTo>
                    <a:pt x="0" y="22719"/>
                    <a:pt x="22719" y="0"/>
                    <a:pt x="50744" y="0"/>
                  </a:cubicBezTo>
                  <a:close/>
                </a:path>
              </a:pathLst>
            </a:custGeom>
            <a:solidFill>
              <a:srgbClr val="FFFFFF"/>
            </a:solidFill>
          </p:spPr>
        </p:sp>
        <p:sp>
          <p:nvSpPr>
            <p:cNvPr name="TextBox 13" id="13"/>
            <p:cNvSpPr txBox="true"/>
            <p:nvPr/>
          </p:nvSpPr>
          <p:spPr>
            <a:xfrm>
              <a:off x="0" y="-47625"/>
              <a:ext cx="698235" cy="237663"/>
            </a:xfrm>
            <a:prstGeom prst="rect">
              <a:avLst/>
            </a:prstGeom>
          </p:spPr>
          <p:txBody>
            <a:bodyPr anchor="ctr" rtlCol="false" tIns="50800" lIns="50800" bIns="50800" rIns="50800"/>
            <a:lstStyle/>
            <a:p>
              <a:pPr algn="ctr">
                <a:lnSpc>
                  <a:spcPts val="3571"/>
                </a:lnSpc>
              </a:pPr>
            </a:p>
          </p:txBody>
        </p:sp>
      </p:grpSp>
      <p:sp>
        <p:nvSpPr>
          <p:cNvPr name="TextBox 14" id="14"/>
          <p:cNvSpPr txBox="true"/>
          <p:nvPr/>
        </p:nvSpPr>
        <p:spPr>
          <a:xfrm rot="0">
            <a:off x="1497294" y="2609300"/>
            <a:ext cx="2972025" cy="588891"/>
          </a:xfrm>
          <a:prstGeom prst="rect">
            <a:avLst/>
          </a:prstGeom>
        </p:spPr>
        <p:txBody>
          <a:bodyPr anchor="t" rtlCol="false" tIns="0" lIns="0" bIns="0" rIns="0">
            <a:spAutoFit/>
          </a:bodyPr>
          <a:lstStyle/>
          <a:p>
            <a:pPr algn="ctr">
              <a:lnSpc>
                <a:spcPts val="4803"/>
              </a:lnSpc>
            </a:pPr>
            <a:r>
              <a:rPr lang="en-US" b="true" sz="3431">
                <a:solidFill>
                  <a:srgbClr val="CA9CB4"/>
                </a:solidFill>
                <a:latin typeface="Red Hat Display Bold"/>
                <a:ea typeface="Red Hat Display Bold"/>
                <a:cs typeface="Red Hat Display Bold"/>
                <a:sym typeface="Red Hat Display Bold"/>
              </a:rPr>
              <a:t>Types of AI</a:t>
            </a:r>
          </a:p>
        </p:txBody>
      </p:sp>
      <p:sp>
        <p:nvSpPr>
          <p:cNvPr name="TextBox 15" id="15"/>
          <p:cNvSpPr txBox="true"/>
          <p:nvPr/>
        </p:nvSpPr>
        <p:spPr>
          <a:xfrm rot="0">
            <a:off x="1305054" y="3846289"/>
            <a:ext cx="15677892" cy="5763641"/>
          </a:xfrm>
          <a:prstGeom prst="rect">
            <a:avLst/>
          </a:prstGeom>
        </p:spPr>
        <p:txBody>
          <a:bodyPr anchor="t" rtlCol="false" tIns="0" lIns="0" bIns="0" rIns="0">
            <a:spAutoFit/>
          </a:bodyPr>
          <a:lstStyle/>
          <a:p>
            <a:pPr algn="l" marL="0" indent="0" lvl="0">
              <a:lnSpc>
                <a:spcPts val="5151"/>
              </a:lnSpc>
            </a:pPr>
            <a:r>
              <a:rPr lang="en-US" b="true" sz="2799">
                <a:solidFill>
                  <a:srgbClr val="F7F3F2"/>
                </a:solidFill>
                <a:latin typeface="Montserrat Bold"/>
                <a:ea typeface="Montserrat Bold"/>
                <a:cs typeface="Montserrat Bold"/>
                <a:sym typeface="Montserrat Bold"/>
              </a:rPr>
              <a:t>Artificial </a:t>
            </a:r>
            <a:r>
              <a:rPr lang="en-US" b="true" sz="2799">
                <a:solidFill>
                  <a:srgbClr val="F7F3F2"/>
                </a:solidFill>
                <a:latin typeface="Montserrat Bold"/>
                <a:ea typeface="Montserrat Bold"/>
                <a:cs typeface="Montserrat Bold"/>
                <a:sym typeface="Montserrat Bold"/>
              </a:rPr>
              <a:t>Narrow Intelligence (ANI)</a:t>
            </a:r>
            <a:r>
              <a:rPr lang="en-US" sz="2799">
                <a:solidFill>
                  <a:srgbClr val="F7F3F2"/>
                </a:solidFill>
                <a:latin typeface="Montserrat Light"/>
                <a:ea typeface="Montserrat Light"/>
                <a:cs typeface="Montserrat Light"/>
                <a:sym typeface="Montserrat Light"/>
              </a:rPr>
              <a:t> - its Known as Weak AI as it can mimic thinking but not fully understands it Focuses on one task.</a:t>
            </a:r>
          </a:p>
          <a:p>
            <a:pPr algn="l">
              <a:lnSpc>
                <a:spcPts val="5151"/>
              </a:lnSpc>
            </a:pPr>
          </a:p>
          <a:p>
            <a:pPr algn="l" marL="0" indent="0" lvl="0">
              <a:lnSpc>
                <a:spcPts val="5151"/>
              </a:lnSpc>
            </a:pPr>
            <a:r>
              <a:rPr lang="en-US" b="true" sz="2799">
                <a:solidFill>
                  <a:srgbClr val="F7F3F2"/>
                </a:solidFill>
                <a:latin typeface="Montserrat Bold"/>
                <a:ea typeface="Montserrat Bold"/>
                <a:cs typeface="Montserrat Bold"/>
                <a:sym typeface="Montserrat Bold"/>
              </a:rPr>
              <a:t>Artificial General Intelligence (AGI)</a:t>
            </a:r>
            <a:r>
              <a:rPr lang="en-US" sz="2799">
                <a:solidFill>
                  <a:srgbClr val="F7F3F2"/>
                </a:solidFill>
                <a:latin typeface="Montserrat"/>
                <a:ea typeface="Montserrat"/>
                <a:cs typeface="Montserrat"/>
                <a:sym typeface="Montserrat"/>
              </a:rPr>
              <a:t> -</a:t>
            </a:r>
            <a:r>
              <a:rPr lang="en-US" b="true" sz="2799">
                <a:solidFill>
                  <a:srgbClr val="F7F3F2"/>
                </a:solidFill>
                <a:latin typeface="Montserrat Bold"/>
                <a:ea typeface="Montserrat Bold"/>
                <a:cs typeface="Montserrat Bold"/>
                <a:sym typeface="Montserrat Bold"/>
              </a:rPr>
              <a:t> </a:t>
            </a:r>
            <a:r>
              <a:rPr lang="en-US" sz="2799">
                <a:solidFill>
                  <a:srgbClr val="F7F3F2"/>
                </a:solidFill>
                <a:latin typeface="Montserrat"/>
                <a:ea typeface="Montserrat"/>
                <a:cs typeface="Montserrat"/>
                <a:sym typeface="Montserrat"/>
              </a:rPr>
              <a:t>Its known as Strong AI Machines as they are capable of actual thinking Can learn and perform as a human. </a:t>
            </a:r>
          </a:p>
          <a:p>
            <a:pPr algn="l">
              <a:lnSpc>
                <a:spcPts val="5151"/>
              </a:lnSpc>
            </a:pPr>
          </a:p>
          <a:p>
            <a:pPr algn="l">
              <a:lnSpc>
                <a:spcPts val="5151"/>
              </a:lnSpc>
            </a:pPr>
            <a:r>
              <a:rPr lang="en-US" b="true" sz="2799">
                <a:solidFill>
                  <a:srgbClr val="F7F3F2"/>
                </a:solidFill>
                <a:latin typeface="Montserrat Bold"/>
                <a:ea typeface="Montserrat Bold"/>
                <a:cs typeface="Montserrat Bold"/>
                <a:sym typeface="Montserrat Bold"/>
              </a:rPr>
              <a:t>Artificial Superintelligence (ASI)</a:t>
            </a:r>
            <a:r>
              <a:rPr lang="en-US" sz="2799">
                <a:solidFill>
                  <a:srgbClr val="F7F3F2"/>
                </a:solidFill>
                <a:latin typeface="Montserrat Light"/>
                <a:ea typeface="Montserrat Light"/>
                <a:cs typeface="Montserrat Light"/>
                <a:sym typeface="Montserrat Light"/>
              </a:rPr>
              <a:t> - A theoretical concept where it Surpass human intellectual capabilities.</a:t>
            </a:r>
          </a:p>
          <a:p>
            <a:pPr algn="l">
              <a:lnSpc>
                <a:spcPts val="5151"/>
              </a:lnSpc>
            </a:pPr>
          </a:p>
        </p:txBody>
      </p:sp>
      <p:sp>
        <p:nvSpPr>
          <p:cNvPr name="Freeform 16" id="16"/>
          <p:cNvSpPr/>
          <p:nvPr/>
        </p:nvSpPr>
        <p:spPr>
          <a:xfrm flipH="false" flipV="false" rot="-10800000">
            <a:off x="13272889" y="-2796371"/>
            <a:ext cx="4591219" cy="6369322"/>
          </a:xfrm>
          <a:custGeom>
            <a:avLst/>
            <a:gdLst/>
            <a:ahLst/>
            <a:cxnLst/>
            <a:rect r="r" b="b" t="t" l="l"/>
            <a:pathLst>
              <a:path h="6369322" w="4591219">
                <a:moveTo>
                  <a:pt x="0" y="0"/>
                </a:moveTo>
                <a:lnTo>
                  <a:pt x="4591220" y="0"/>
                </a:lnTo>
                <a:lnTo>
                  <a:pt x="4591220" y="6369322"/>
                </a:lnTo>
                <a:lnTo>
                  <a:pt x="0" y="6369322"/>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5816047" y="2354114"/>
            <a:ext cx="6655907" cy="6484905"/>
          </a:xfrm>
          <a:custGeom>
            <a:avLst/>
            <a:gdLst/>
            <a:ahLst/>
            <a:cxnLst/>
            <a:rect r="r" b="b" t="t" l="l"/>
            <a:pathLst>
              <a:path h="6484905" w="6655907">
                <a:moveTo>
                  <a:pt x="0" y="0"/>
                </a:moveTo>
                <a:lnTo>
                  <a:pt x="6655906" y="0"/>
                </a:lnTo>
                <a:lnTo>
                  <a:pt x="6655906" y="6484905"/>
                </a:lnTo>
                <a:lnTo>
                  <a:pt x="0" y="6484905"/>
                </a:lnTo>
                <a:lnTo>
                  <a:pt x="0" y="0"/>
                </a:lnTo>
                <a:close/>
              </a:path>
            </a:pathLst>
          </a:custGeom>
          <a:blipFill>
            <a:blip r:embed="rId5"/>
            <a:stretch>
              <a:fillRect l="0" t="0" r="0" b="0"/>
            </a:stretch>
          </a:blipFill>
        </p:spPr>
      </p:sp>
      <p:sp>
        <p:nvSpPr>
          <p:cNvPr name="TextBox 11" id="11"/>
          <p:cNvSpPr txBox="true"/>
          <p:nvPr/>
        </p:nvSpPr>
        <p:spPr>
          <a:xfrm rot="0">
            <a:off x="6252618" y="1206398"/>
            <a:ext cx="5782764" cy="713242"/>
          </a:xfrm>
          <a:prstGeom prst="rect">
            <a:avLst/>
          </a:prstGeom>
        </p:spPr>
        <p:txBody>
          <a:bodyPr anchor="t" rtlCol="false" tIns="0" lIns="0" bIns="0" rIns="0">
            <a:spAutoFit/>
          </a:bodyPr>
          <a:lstStyle/>
          <a:p>
            <a:pPr algn="ctr">
              <a:lnSpc>
                <a:spcPts val="5837"/>
              </a:lnSpc>
            </a:pPr>
            <a:r>
              <a:rPr lang="en-US" b="true" sz="4169">
                <a:solidFill>
                  <a:srgbClr val="FFFFFF"/>
                </a:solidFill>
                <a:latin typeface="Red Hat Display Bold"/>
                <a:ea typeface="Red Hat Display Bold"/>
                <a:cs typeface="Red Hat Display Bold"/>
                <a:sym typeface="Red Hat Display Bold"/>
              </a:rPr>
              <a:t>AI Subfields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149353" y="2387395"/>
            <a:ext cx="700658" cy="526130"/>
          </a:xfrm>
          <a:custGeom>
            <a:avLst/>
            <a:gdLst/>
            <a:ahLst/>
            <a:cxnLst/>
            <a:rect r="r" b="b" t="t" l="l"/>
            <a:pathLst>
              <a:path h="526130" w="700658">
                <a:moveTo>
                  <a:pt x="0" y="0"/>
                </a:moveTo>
                <a:lnTo>
                  <a:pt x="700658" y="0"/>
                </a:lnTo>
                <a:lnTo>
                  <a:pt x="700658" y="526130"/>
                </a:lnTo>
                <a:lnTo>
                  <a:pt x="0" y="526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0800000">
            <a:off x="10783874" y="3044706"/>
            <a:ext cx="5078169" cy="2853007"/>
          </a:xfrm>
          <a:custGeom>
            <a:avLst/>
            <a:gdLst/>
            <a:ahLst/>
            <a:cxnLst/>
            <a:rect r="r" b="b" t="t" l="l"/>
            <a:pathLst>
              <a:path h="2853007" w="5078169">
                <a:moveTo>
                  <a:pt x="0" y="0"/>
                </a:moveTo>
                <a:lnTo>
                  <a:pt x="5078169" y="0"/>
                </a:lnTo>
                <a:lnTo>
                  <a:pt x="5078169" y="2853008"/>
                </a:lnTo>
                <a:lnTo>
                  <a:pt x="0" y="28530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252478" y="1202765"/>
            <a:ext cx="5782764" cy="771525"/>
          </a:xfrm>
          <a:prstGeom prst="rect">
            <a:avLst/>
          </a:prstGeom>
        </p:spPr>
        <p:txBody>
          <a:bodyPr anchor="t" rtlCol="false" tIns="0" lIns="0" bIns="0" rIns="0">
            <a:spAutoFit/>
          </a:bodyPr>
          <a:lstStyle/>
          <a:p>
            <a:pPr algn="ctr">
              <a:lnSpc>
                <a:spcPts val="6299"/>
              </a:lnSpc>
            </a:pPr>
            <a:r>
              <a:rPr lang="en-US" b="true" sz="4500">
                <a:solidFill>
                  <a:srgbClr val="FFFFFF"/>
                </a:solidFill>
                <a:latin typeface="Red Hat Display Bold"/>
                <a:ea typeface="Red Hat Display Bold"/>
                <a:cs typeface="Red Hat Display Bold"/>
                <a:sym typeface="Red Hat Display Bold"/>
              </a:rPr>
              <a:t>Machine Learning</a:t>
            </a:r>
          </a:p>
        </p:txBody>
      </p:sp>
      <p:sp>
        <p:nvSpPr>
          <p:cNvPr name="TextBox 13" id="13"/>
          <p:cNvSpPr txBox="true"/>
          <p:nvPr/>
        </p:nvSpPr>
        <p:spPr>
          <a:xfrm rot="0">
            <a:off x="2047701" y="2379084"/>
            <a:ext cx="5351732" cy="606425"/>
          </a:xfrm>
          <a:prstGeom prst="rect">
            <a:avLst/>
          </a:prstGeom>
        </p:spPr>
        <p:txBody>
          <a:bodyPr anchor="t" rtlCol="false" tIns="0" lIns="0" bIns="0" rIns="0">
            <a:spAutoFit/>
          </a:bodyPr>
          <a:lstStyle/>
          <a:p>
            <a:pPr algn="l">
              <a:lnSpc>
                <a:spcPts val="4900"/>
              </a:lnSpc>
            </a:pPr>
            <a:r>
              <a:rPr lang="en-US" b="true" sz="3500">
                <a:solidFill>
                  <a:srgbClr val="FFFFFF"/>
                </a:solidFill>
                <a:latin typeface="Red Hat Display Bold"/>
                <a:ea typeface="Red Hat Display Bold"/>
                <a:cs typeface="Red Hat Display Bold"/>
                <a:sym typeface="Red Hat Display Bold"/>
              </a:rPr>
              <a:t>What is ML?</a:t>
            </a:r>
          </a:p>
        </p:txBody>
      </p:sp>
      <p:sp>
        <p:nvSpPr>
          <p:cNvPr name="TextBox 14" id="14"/>
          <p:cNvSpPr txBox="true"/>
          <p:nvPr/>
        </p:nvSpPr>
        <p:spPr>
          <a:xfrm rot="0">
            <a:off x="2047701" y="3128384"/>
            <a:ext cx="6402328" cy="5002784"/>
          </a:xfrm>
          <a:prstGeom prst="rect">
            <a:avLst/>
          </a:prstGeom>
        </p:spPr>
        <p:txBody>
          <a:bodyPr anchor="t" rtlCol="false" tIns="0" lIns="0" bIns="0" rIns="0">
            <a:spAutoFit/>
          </a:bodyPr>
          <a:lstStyle/>
          <a:p>
            <a:pPr algn="l">
              <a:lnSpc>
                <a:spcPts val="4047"/>
              </a:lnSpc>
            </a:pPr>
            <a:r>
              <a:rPr lang="en-US" sz="2199">
                <a:solidFill>
                  <a:srgbClr val="FFFFFF"/>
                </a:solidFill>
                <a:latin typeface="Montserrat Light"/>
                <a:ea typeface="Montserrat Light"/>
                <a:cs typeface="Montserrat Light"/>
                <a:sym typeface="Montserrat Light"/>
              </a:rPr>
              <a:t>Machine learning is a subset of AI. It is focused on teaching computers to learn from data and to improve with experience – instead of being directly coded to do so. Algorithms are trained to find patterns and correlations in data sets to make the best decisions and predictions based on analysis. ML applications improve with use and become more accurate when having more data.</a:t>
            </a:r>
          </a:p>
          <a:p>
            <a:pPr algn="l">
              <a:lnSpc>
                <a:spcPts val="4047"/>
              </a:lnSpc>
            </a:pPr>
          </a:p>
        </p:txBody>
      </p:sp>
      <p:sp>
        <p:nvSpPr>
          <p:cNvPr name="TextBox 15" id="15"/>
          <p:cNvSpPr txBox="true"/>
          <p:nvPr/>
        </p:nvSpPr>
        <p:spPr>
          <a:xfrm rot="0">
            <a:off x="10647092" y="2311195"/>
            <a:ext cx="5351732" cy="606425"/>
          </a:xfrm>
          <a:prstGeom prst="rect">
            <a:avLst/>
          </a:prstGeom>
        </p:spPr>
        <p:txBody>
          <a:bodyPr anchor="t" rtlCol="false" tIns="0" lIns="0" bIns="0" rIns="0">
            <a:spAutoFit/>
          </a:bodyPr>
          <a:lstStyle/>
          <a:p>
            <a:pPr algn="ctr">
              <a:lnSpc>
                <a:spcPts val="4900"/>
              </a:lnSpc>
            </a:pPr>
            <a:r>
              <a:rPr lang="en-US" b="true" sz="3500">
                <a:solidFill>
                  <a:srgbClr val="FFFFFF"/>
                </a:solidFill>
                <a:latin typeface="Red Hat Display Bold"/>
                <a:ea typeface="Red Hat Display Bold"/>
                <a:cs typeface="Red Hat Display Bold"/>
                <a:sym typeface="Red Hat Display Bold"/>
              </a:rPr>
              <a:t>Types of ML</a:t>
            </a:r>
          </a:p>
        </p:txBody>
      </p:sp>
      <p:sp>
        <p:nvSpPr>
          <p:cNvPr name="Freeform 16" id="16"/>
          <p:cNvSpPr/>
          <p:nvPr/>
        </p:nvSpPr>
        <p:spPr>
          <a:xfrm flipH="false" flipV="false" rot="0">
            <a:off x="11061953" y="2391489"/>
            <a:ext cx="700658" cy="526130"/>
          </a:xfrm>
          <a:custGeom>
            <a:avLst/>
            <a:gdLst/>
            <a:ahLst/>
            <a:cxnLst/>
            <a:rect r="r" b="b" t="t" l="l"/>
            <a:pathLst>
              <a:path h="526130" w="700658">
                <a:moveTo>
                  <a:pt x="0" y="0"/>
                </a:moveTo>
                <a:lnTo>
                  <a:pt x="700657" y="0"/>
                </a:lnTo>
                <a:lnTo>
                  <a:pt x="700657" y="526131"/>
                </a:lnTo>
                <a:lnTo>
                  <a:pt x="0" y="5261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9798813" y="6050114"/>
            <a:ext cx="2526278" cy="372745"/>
          </a:xfrm>
          <a:prstGeom prst="rect">
            <a:avLst/>
          </a:prstGeom>
        </p:spPr>
        <p:txBody>
          <a:bodyPr anchor="t" rtlCol="false" tIns="0" lIns="0" bIns="0" rIns="0">
            <a:spAutoFit/>
          </a:bodyPr>
          <a:lstStyle/>
          <a:p>
            <a:pPr algn="ctr">
              <a:lnSpc>
                <a:spcPts val="3079"/>
              </a:lnSpc>
            </a:pPr>
            <a:r>
              <a:rPr lang="en-US" b="true" sz="2199">
                <a:solidFill>
                  <a:srgbClr val="FFFFFF"/>
                </a:solidFill>
                <a:latin typeface="Red Hat Display Bold"/>
                <a:ea typeface="Red Hat Display Bold"/>
                <a:cs typeface="Red Hat Display Bold"/>
                <a:sym typeface="Red Hat Display Bold"/>
              </a:rPr>
              <a:t>Supervised</a:t>
            </a:r>
          </a:p>
        </p:txBody>
      </p:sp>
      <p:sp>
        <p:nvSpPr>
          <p:cNvPr name="TextBox 18" id="18"/>
          <p:cNvSpPr txBox="true"/>
          <p:nvPr/>
        </p:nvSpPr>
        <p:spPr>
          <a:xfrm rot="0">
            <a:off x="14174840" y="6050114"/>
            <a:ext cx="3096326" cy="372745"/>
          </a:xfrm>
          <a:prstGeom prst="rect">
            <a:avLst/>
          </a:prstGeom>
        </p:spPr>
        <p:txBody>
          <a:bodyPr anchor="t" rtlCol="false" tIns="0" lIns="0" bIns="0" rIns="0">
            <a:spAutoFit/>
          </a:bodyPr>
          <a:lstStyle/>
          <a:p>
            <a:pPr algn="ctr">
              <a:lnSpc>
                <a:spcPts val="3079"/>
              </a:lnSpc>
            </a:pPr>
            <a:r>
              <a:rPr lang="en-US" b="true" sz="2199">
                <a:solidFill>
                  <a:srgbClr val="FFFFFF"/>
                </a:solidFill>
                <a:latin typeface="Red Hat Display Bold"/>
                <a:ea typeface="Red Hat Display Bold"/>
                <a:cs typeface="Red Hat Display Bold"/>
                <a:sym typeface="Red Hat Display Bold"/>
              </a:rPr>
              <a:t>Unsupervised</a:t>
            </a:r>
          </a:p>
        </p:txBody>
      </p:sp>
      <p:sp>
        <p:nvSpPr>
          <p:cNvPr name="TextBox 19" id="19"/>
          <p:cNvSpPr txBox="true"/>
          <p:nvPr/>
        </p:nvSpPr>
        <p:spPr>
          <a:xfrm rot="0">
            <a:off x="9299880" y="6499059"/>
            <a:ext cx="3524145" cy="2325370"/>
          </a:xfrm>
          <a:prstGeom prst="rect">
            <a:avLst/>
          </a:prstGeom>
        </p:spPr>
        <p:txBody>
          <a:bodyPr anchor="t" rtlCol="false" tIns="0" lIns="0" bIns="0" rIns="0">
            <a:spAutoFit/>
          </a:bodyPr>
          <a:lstStyle/>
          <a:p>
            <a:pPr algn="ctr">
              <a:lnSpc>
                <a:spcPts val="3079"/>
              </a:lnSpc>
            </a:pPr>
            <a:r>
              <a:rPr lang="en-US" sz="2199">
                <a:solidFill>
                  <a:srgbClr val="FFFFFF"/>
                </a:solidFill>
                <a:latin typeface="Red Hat Display"/>
                <a:ea typeface="Red Hat Display"/>
                <a:cs typeface="Red Hat Display"/>
                <a:sym typeface="Red Hat Display"/>
              </a:rPr>
              <a:t>Where we give the model labeled data to learn from it. </a:t>
            </a:r>
          </a:p>
          <a:p>
            <a:pPr algn="ctr">
              <a:lnSpc>
                <a:spcPts val="3079"/>
              </a:lnSpc>
            </a:pPr>
            <a:r>
              <a:rPr lang="en-US" sz="2199">
                <a:solidFill>
                  <a:srgbClr val="FFFFFF"/>
                </a:solidFill>
                <a:latin typeface="Red Hat Display"/>
                <a:ea typeface="Red Hat Display"/>
                <a:cs typeface="Red Hat Display"/>
                <a:sym typeface="Red Hat Display"/>
              </a:rPr>
              <a:t>For examples , showing the model a dataset with labels of “apples” or “bananas,” it learns to tell them apart</a:t>
            </a:r>
          </a:p>
        </p:txBody>
      </p:sp>
      <p:sp>
        <p:nvSpPr>
          <p:cNvPr name="TextBox 20" id="20"/>
          <p:cNvSpPr txBox="true"/>
          <p:nvPr/>
        </p:nvSpPr>
        <p:spPr>
          <a:xfrm rot="0">
            <a:off x="13322958" y="6499059"/>
            <a:ext cx="4800090" cy="2715895"/>
          </a:xfrm>
          <a:prstGeom prst="rect">
            <a:avLst/>
          </a:prstGeom>
        </p:spPr>
        <p:txBody>
          <a:bodyPr anchor="t" rtlCol="false" tIns="0" lIns="0" bIns="0" rIns="0">
            <a:spAutoFit/>
          </a:bodyPr>
          <a:lstStyle/>
          <a:p>
            <a:pPr algn="ctr">
              <a:lnSpc>
                <a:spcPts val="3079"/>
              </a:lnSpc>
            </a:pPr>
            <a:r>
              <a:rPr lang="en-US" sz="2199">
                <a:solidFill>
                  <a:srgbClr val="FFFFFF"/>
                </a:solidFill>
                <a:latin typeface="Red Hat Display"/>
                <a:ea typeface="Red Hat Display"/>
                <a:cs typeface="Red Hat Display"/>
                <a:sym typeface="Red Hat Display"/>
              </a:rPr>
              <a:t>Where we give the model unlabeled data and ask it to find patterns. </a:t>
            </a:r>
          </a:p>
          <a:p>
            <a:pPr algn="ctr">
              <a:lnSpc>
                <a:spcPts val="3079"/>
              </a:lnSpc>
            </a:pPr>
            <a:r>
              <a:rPr lang="en-US" sz="2199">
                <a:solidFill>
                  <a:srgbClr val="FFFFFF"/>
                </a:solidFill>
                <a:latin typeface="Red Hat Display"/>
                <a:ea typeface="Red Hat Display"/>
                <a:cs typeface="Red Hat Display"/>
                <a:sym typeface="Red Hat Display"/>
              </a:rPr>
              <a:t>For examples , showing the model a dataset without labels of apples or bananas, it will group similar-looking fruits together, even though it doesn't know which is which.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149353" y="2387395"/>
            <a:ext cx="700658" cy="526130"/>
          </a:xfrm>
          <a:custGeom>
            <a:avLst/>
            <a:gdLst/>
            <a:ahLst/>
            <a:cxnLst/>
            <a:rect r="r" b="b" t="t" l="l"/>
            <a:pathLst>
              <a:path h="526130" w="700658">
                <a:moveTo>
                  <a:pt x="0" y="0"/>
                </a:moveTo>
                <a:lnTo>
                  <a:pt x="700658" y="0"/>
                </a:lnTo>
                <a:lnTo>
                  <a:pt x="700658" y="526130"/>
                </a:lnTo>
                <a:lnTo>
                  <a:pt x="0" y="526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968668" y="2459379"/>
            <a:ext cx="700658" cy="526130"/>
          </a:xfrm>
          <a:custGeom>
            <a:avLst/>
            <a:gdLst/>
            <a:ahLst/>
            <a:cxnLst/>
            <a:rect r="r" b="b" t="t" l="l"/>
            <a:pathLst>
              <a:path h="526130" w="700658">
                <a:moveTo>
                  <a:pt x="0" y="0"/>
                </a:moveTo>
                <a:lnTo>
                  <a:pt x="700657" y="0"/>
                </a:lnTo>
                <a:lnTo>
                  <a:pt x="700657" y="526130"/>
                </a:lnTo>
                <a:lnTo>
                  <a:pt x="0" y="526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802638" y="1202765"/>
            <a:ext cx="9723529" cy="713242"/>
          </a:xfrm>
          <a:prstGeom prst="rect">
            <a:avLst/>
          </a:prstGeom>
        </p:spPr>
        <p:txBody>
          <a:bodyPr anchor="t" rtlCol="false" tIns="0" lIns="0" bIns="0" rIns="0">
            <a:spAutoFit/>
          </a:bodyPr>
          <a:lstStyle/>
          <a:p>
            <a:pPr algn="ctr">
              <a:lnSpc>
                <a:spcPts val="5837"/>
              </a:lnSpc>
            </a:pPr>
            <a:r>
              <a:rPr lang="en-US" b="true" sz="4169">
                <a:solidFill>
                  <a:srgbClr val="FFFFFF"/>
                </a:solidFill>
                <a:latin typeface="Red Hat Display Bold"/>
                <a:ea typeface="Red Hat Display Bold"/>
                <a:cs typeface="Red Hat Display Bold"/>
                <a:sym typeface="Red Hat Display Bold"/>
              </a:rPr>
              <a:t>Natural Language Processing (NLP)</a:t>
            </a:r>
          </a:p>
        </p:txBody>
      </p:sp>
      <p:sp>
        <p:nvSpPr>
          <p:cNvPr name="TextBox 13" id="13"/>
          <p:cNvSpPr txBox="true"/>
          <p:nvPr/>
        </p:nvSpPr>
        <p:spPr>
          <a:xfrm rot="0">
            <a:off x="2047701" y="2379084"/>
            <a:ext cx="5351732" cy="606425"/>
          </a:xfrm>
          <a:prstGeom prst="rect">
            <a:avLst/>
          </a:prstGeom>
        </p:spPr>
        <p:txBody>
          <a:bodyPr anchor="t" rtlCol="false" tIns="0" lIns="0" bIns="0" rIns="0">
            <a:spAutoFit/>
          </a:bodyPr>
          <a:lstStyle/>
          <a:p>
            <a:pPr algn="l">
              <a:lnSpc>
                <a:spcPts val="4900"/>
              </a:lnSpc>
            </a:pPr>
            <a:r>
              <a:rPr lang="en-US" b="true" sz="3500">
                <a:solidFill>
                  <a:srgbClr val="FFFFFF"/>
                </a:solidFill>
                <a:latin typeface="Red Hat Display Bold"/>
                <a:ea typeface="Red Hat Display Bold"/>
                <a:cs typeface="Red Hat Display Bold"/>
                <a:sym typeface="Red Hat Display Bold"/>
              </a:rPr>
              <a:t>What is NLP?</a:t>
            </a:r>
          </a:p>
        </p:txBody>
      </p:sp>
      <p:sp>
        <p:nvSpPr>
          <p:cNvPr name="TextBox 14" id="14"/>
          <p:cNvSpPr txBox="true"/>
          <p:nvPr/>
        </p:nvSpPr>
        <p:spPr>
          <a:xfrm rot="0">
            <a:off x="2047701" y="3026683"/>
            <a:ext cx="6402328" cy="3488309"/>
          </a:xfrm>
          <a:prstGeom prst="rect">
            <a:avLst/>
          </a:prstGeom>
        </p:spPr>
        <p:txBody>
          <a:bodyPr anchor="t" rtlCol="false" tIns="0" lIns="0" bIns="0" rIns="0">
            <a:spAutoFit/>
          </a:bodyPr>
          <a:lstStyle/>
          <a:p>
            <a:pPr algn="l">
              <a:lnSpc>
                <a:spcPts val="4047"/>
              </a:lnSpc>
            </a:pPr>
            <a:r>
              <a:rPr lang="en-US" sz="2199">
                <a:solidFill>
                  <a:srgbClr val="FFFFFF"/>
                </a:solidFill>
                <a:latin typeface="Montserrat Light"/>
                <a:ea typeface="Montserrat Light"/>
                <a:cs typeface="Montserrat Light"/>
                <a:sym typeface="Montserrat Light"/>
              </a:rPr>
              <a:t>is a branch of computer science and AI it uses ML to make computers understand, interpret, and generate human language. By combining computational linguistics with statistical models, machine learning, and deep learning, NLP can process both text and speech.</a:t>
            </a:r>
          </a:p>
        </p:txBody>
      </p:sp>
      <p:sp>
        <p:nvSpPr>
          <p:cNvPr name="TextBox 15" id="15"/>
          <p:cNvSpPr txBox="true"/>
          <p:nvPr/>
        </p:nvSpPr>
        <p:spPr>
          <a:xfrm rot="0">
            <a:off x="10850300" y="2379084"/>
            <a:ext cx="5351732" cy="606425"/>
          </a:xfrm>
          <a:prstGeom prst="rect">
            <a:avLst/>
          </a:prstGeom>
        </p:spPr>
        <p:txBody>
          <a:bodyPr anchor="t" rtlCol="false" tIns="0" lIns="0" bIns="0" rIns="0">
            <a:spAutoFit/>
          </a:bodyPr>
          <a:lstStyle/>
          <a:p>
            <a:pPr algn="l">
              <a:lnSpc>
                <a:spcPts val="4900"/>
              </a:lnSpc>
            </a:pPr>
            <a:r>
              <a:rPr lang="en-US" b="true" sz="3500">
                <a:solidFill>
                  <a:srgbClr val="FFFFFF"/>
                </a:solidFill>
                <a:latin typeface="Red Hat Display Bold"/>
                <a:ea typeface="Red Hat Display Bold"/>
                <a:cs typeface="Red Hat Display Bold"/>
                <a:sym typeface="Red Hat Display Bold"/>
              </a:rPr>
              <a:t>NLP Tasks</a:t>
            </a:r>
          </a:p>
        </p:txBody>
      </p:sp>
      <p:grpSp>
        <p:nvGrpSpPr>
          <p:cNvPr name="Group 16" id="16"/>
          <p:cNvGrpSpPr/>
          <p:nvPr/>
        </p:nvGrpSpPr>
        <p:grpSpPr>
          <a:xfrm rot="0">
            <a:off x="10850300" y="2985509"/>
            <a:ext cx="3754803" cy="6272791"/>
            <a:chOff x="0" y="0"/>
            <a:chExt cx="5006404" cy="8363721"/>
          </a:xfrm>
        </p:grpSpPr>
        <p:sp>
          <p:nvSpPr>
            <p:cNvPr name="Freeform 17" id="17"/>
            <p:cNvSpPr/>
            <p:nvPr/>
          </p:nvSpPr>
          <p:spPr>
            <a:xfrm flipH="false" flipV="false" rot="0">
              <a:off x="0" y="2206599"/>
              <a:ext cx="5006404" cy="2206599"/>
            </a:xfrm>
            <a:custGeom>
              <a:avLst/>
              <a:gdLst/>
              <a:ahLst/>
              <a:cxnLst/>
              <a:rect r="r" b="b" t="t" l="l"/>
              <a:pathLst>
                <a:path h="2206599" w="5006404">
                  <a:moveTo>
                    <a:pt x="0" y="0"/>
                  </a:moveTo>
                  <a:lnTo>
                    <a:pt x="5006404" y="0"/>
                  </a:lnTo>
                  <a:lnTo>
                    <a:pt x="5006404" y="2206599"/>
                  </a:lnTo>
                  <a:lnTo>
                    <a:pt x="0" y="2206599"/>
                  </a:lnTo>
                  <a:lnTo>
                    <a:pt x="0" y="0"/>
                  </a:lnTo>
                  <a:close/>
                </a:path>
              </a:pathLst>
            </a:custGeom>
            <a:blipFill>
              <a:blip r:embed="rId7">
                <a:extLst>
                  <a:ext uri="{96DAC541-7B7A-43D3-8B79-37D633B846F1}">
                    <asvg:svgBlip xmlns:asvg="http://schemas.microsoft.com/office/drawing/2016/SVG/main" r:embed="rId8"/>
                  </a:ext>
                </a:extLst>
              </a:blip>
              <a:stretch>
                <a:fillRect l="0" t="-75847" r="0" b="-173692"/>
              </a:stretch>
            </a:blipFill>
          </p:spPr>
        </p:sp>
        <p:sp>
          <p:nvSpPr>
            <p:cNvPr name="Freeform 18" id="18"/>
            <p:cNvSpPr/>
            <p:nvPr/>
          </p:nvSpPr>
          <p:spPr>
            <a:xfrm flipH="false" flipV="false" rot="0">
              <a:off x="0" y="4413198"/>
              <a:ext cx="5006404" cy="2206599"/>
            </a:xfrm>
            <a:custGeom>
              <a:avLst/>
              <a:gdLst/>
              <a:ahLst/>
              <a:cxnLst/>
              <a:rect r="r" b="b" t="t" l="l"/>
              <a:pathLst>
                <a:path h="2206599" w="5006404">
                  <a:moveTo>
                    <a:pt x="0" y="0"/>
                  </a:moveTo>
                  <a:lnTo>
                    <a:pt x="5006404" y="0"/>
                  </a:lnTo>
                  <a:lnTo>
                    <a:pt x="5006404" y="2206598"/>
                  </a:lnTo>
                  <a:lnTo>
                    <a:pt x="0" y="2206598"/>
                  </a:lnTo>
                  <a:lnTo>
                    <a:pt x="0" y="0"/>
                  </a:lnTo>
                  <a:close/>
                </a:path>
              </a:pathLst>
            </a:custGeom>
            <a:blipFill>
              <a:blip r:embed="rId7">
                <a:extLst>
                  <a:ext uri="{96DAC541-7B7A-43D3-8B79-37D633B846F1}">
                    <asvg:svgBlip xmlns:asvg="http://schemas.microsoft.com/office/drawing/2016/SVG/main" r:embed="rId8"/>
                  </a:ext>
                </a:extLst>
              </a:blip>
              <a:stretch>
                <a:fillRect l="0" t="-75847" r="0" b="-173692"/>
              </a:stretch>
            </a:blipFill>
          </p:spPr>
        </p:sp>
        <p:sp>
          <p:nvSpPr>
            <p:cNvPr name="Freeform 19" id="19"/>
            <p:cNvSpPr/>
            <p:nvPr/>
          </p:nvSpPr>
          <p:spPr>
            <a:xfrm flipH="false" flipV="false" rot="0">
              <a:off x="0" y="6619796"/>
              <a:ext cx="5006404" cy="1743925"/>
            </a:xfrm>
            <a:custGeom>
              <a:avLst/>
              <a:gdLst/>
              <a:ahLst/>
              <a:cxnLst/>
              <a:rect r="r" b="b" t="t" l="l"/>
              <a:pathLst>
                <a:path h="1743925" w="5006404">
                  <a:moveTo>
                    <a:pt x="0" y="0"/>
                  </a:moveTo>
                  <a:lnTo>
                    <a:pt x="5006404" y="0"/>
                  </a:lnTo>
                  <a:lnTo>
                    <a:pt x="5006404" y="1743925"/>
                  </a:lnTo>
                  <a:lnTo>
                    <a:pt x="0" y="1743925"/>
                  </a:lnTo>
                  <a:lnTo>
                    <a:pt x="0" y="0"/>
                  </a:lnTo>
                  <a:close/>
                </a:path>
              </a:pathLst>
            </a:custGeom>
            <a:blipFill>
              <a:blip r:embed="rId7">
                <a:extLst>
                  <a:ext uri="{96DAC541-7B7A-43D3-8B79-37D633B846F1}">
                    <asvg:svgBlip xmlns:asvg="http://schemas.microsoft.com/office/drawing/2016/SVG/main" r:embed="rId8"/>
                  </a:ext>
                </a:extLst>
              </a:blip>
              <a:stretch>
                <a:fillRect l="0" t="-95970" r="0" b="-246304"/>
              </a:stretch>
            </a:blipFill>
          </p:spPr>
        </p:sp>
        <p:sp>
          <p:nvSpPr>
            <p:cNvPr name="Freeform 20" id="20"/>
            <p:cNvSpPr/>
            <p:nvPr/>
          </p:nvSpPr>
          <p:spPr>
            <a:xfrm flipH="false" flipV="false" rot="0">
              <a:off x="0" y="0"/>
              <a:ext cx="5006404" cy="2206599"/>
            </a:xfrm>
            <a:custGeom>
              <a:avLst/>
              <a:gdLst/>
              <a:ahLst/>
              <a:cxnLst/>
              <a:rect r="r" b="b" t="t" l="l"/>
              <a:pathLst>
                <a:path h="2206599" w="5006404">
                  <a:moveTo>
                    <a:pt x="0" y="0"/>
                  </a:moveTo>
                  <a:lnTo>
                    <a:pt x="5006404" y="0"/>
                  </a:lnTo>
                  <a:lnTo>
                    <a:pt x="5006404" y="2206599"/>
                  </a:lnTo>
                  <a:lnTo>
                    <a:pt x="0" y="2206599"/>
                  </a:lnTo>
                  <a:lnTo>
                    <a:pt x="0" y="0"/>
                  </a:lnTo>
                  <a:close/>
                </a:path>
              </a:pathLst>
            </a:custGeom>
            <a:blipFill>
              <a:blip r:embed="rId7">
                <a:extLst>
                  <a:ext uri="{96DAC541-7B7A-43D3-8B79-37D633B846F1}">
                    <asvg:svgBlip xmlns:asvg="http://schemas.microsoft.com/office/drawing/2016/SVG/main" r:embed="rId8"/>
                  </a:ext>
                </a:extLst>
              </a:blip>
              <a:stretch>
                <a:fillRect l="0" t="-75847" r="0" b="-173692"/>
              </a:stretch>
            </a:blipFill>
          </p:spPr>
        </p:sp>
      </p:grpSp>
      <p:sp>
        <p:nvSpPr>
          <p:cNvPr name="TextBox 21" id="21"/>
          <p:cNvSpPr txBox="true"/>
          <p:nvPr/>
        </p:nvSpPr>
        <p:spPr>
          <a:xfrm rot="0">
            <a:off x="11795789" y="3312889"/>
            <a:ext cx="2809315" cy="910062"/>
          </a:xfrm>
          <a:prstGeom prst="rect">
            <a:avLst/>
          </a:prstGeom>
        </p:spPr>
        <p:txBody>
          <a:bodyPr anchor="t" rtlCol="false" tIns="0" lIns="0" bIns="0" rIns="0">
            <a:spAutoFit/>
          </a:bodyPr>
          <a:lstStyle/>
          <a:p>
            <a:pPr algn="l">
              <a:lnSpc>
                <a:spcPts val="3763"/>
              </a:lnSpc>
            </a:pPr>
            <a:r>
              <a:rPr lang="en-US" sz="2045">
                <a:solidFill>
                  <a:srgbClr val="FFFFFF"/>
                </a:solidFill>
                <a:latin typeface="Montserrat Light"/>
                <a:ea typeface="Montserrat Light"/>
                <a:cs typeface="Montserrat Light"/>
                <a:sym typeface="Montserrat Light"/>
              </a:rPr>
              <a:t>Named Entity recognition </a:t>
            </a:r>
          </a:p>
        </p:txBody>
      </p:sp>
      <p:sp>
        <p:nvSpPr>
          <p:cNvPr name="TextBox 22" id="22"/>
          <p:cNvSpPr txBox="true"/>
          <p:nvPr/>
        </p:nvSpPr>
        <p:spPr>
          <a:xfrm rot="0">
            <a:off x="11795789" y="4943475"/>
            <a:ext cx="2809315" cy="910062"/>
          </a:xfrm>
          <a:prstGeom prst="rect">
            <a:avLst/>
          </a:prstGeom>
        </p:spPr>
        <p:txBody>
          <a:bodyPr anchor="t" rtlCol="false" tIns="0" lIns="0" bIns="0" rIns="0">
            <a:spAutoFit/>
          </a:bodyPr>
          <a:lstStyle/>
          <a:p>
            <a:pPr algn="l">
              <a:lnSpc>
                <a:spcPts val="3763"/>
              </a:lnSpc>
            </a:pPr>
            <a:r>
              <a:rPr lang="en-US" sz="2045">
                <a:solidFill>
                  <a:srgbClr val="FFFFFF"/>
                </a:solidFill>
                <a:latin typeface="Montserrat Light"/>
                <a:ea typeface="Montserrat Light"/>
                <a:cs typeface="Montserrat Light"/>
                <a:sym typeface="Montserrat Light"/>
              </a:rPr>
              <a:t>Part-of-Speech tagging</a:t>
            </a:r>
          </a:p>
        </p:txBody>
      </p:sp>
      <p:sp>
        <p:nvSpPr>
          <p:cNvPr name="TextBox 23" id="23"/>
          <p:cNvSpPr txBox="true"/>
          <p:nvPr/>
        </p:nvSpPr>
        <p:spPr>
          <a:xfrm rot="0">
            <a:off x="11795789" y="6823165"/>
            <a:ext cx="2809315" cy="433812"/>
          </a:xfrm>
          <a:prstGeom prst="rect">
            <a:avLst/>
          </a:prstGeom>
        </p:spPr>
        <p:txBody>
          <a:bodyPr anchor="t" rtlCol="false" tIns="0" lIns="0" bIns="0" rIns="0">
            <a:spAutoFit/>
          </a:bodyPr>
          <a:lstStyle/>
          <a:p>
            <a:pPr algn="l">
              <a:lnSpc>
                <a:spcPts val="3763"/>
              </a:lnSpc>
            </a:pPr>
            <a:r>
              <a:rPr lang="en-US" sz="2045">
                <a:solidFill>
                  <a:srgbClr val="FFFFFF"/>
                </a:solidFill>
                <a:latin typeface="Montserrat Light"/>
                <a:ea typeface="Montserrat Light"/>
                <a:cs typeface="Montserrat Light"/>
                <a:sym typeface="Montserrat Light"/>
              </a:rPr>
              <a:t>Key word extraction</a:t>
            </a:r>
          </a:p>
        </p:txBody>
      </p:sp>
      <p:sp>
        <p:nvSpPr>
          <p:cNvPr name="TextBox 24" id="24"/>
          <p:cNvSpPr txBox="true"/>
          <p:nvPr/>
        </p:nvSpPr>
        <p:spPr>
          <a:xfrm rot="0">
            <a:off x="11795789" y="8523802"/>
            <a:ext cx="2809315" cy="433812"/>
          </a:xfrm>
          <a:prstGeom prst="rect">
            <a:avLst/>
          </a:prstGeom>
        </p:spPr>
        <p:txBody>
          <a:bodyPr anchor="t" rtlCol="false" tIns="0" lIns="0" bIns="0" rIns="0">
            <a:spAutoFit/>
          </a:bodyPr>
          <a:lstStyle/>
          <a:p>
            <a:pPr algn="l">
              <a:lnSpc>
                <a:spcPts val="3763"/>
              </a:lnSpc>
            </a:pPr>
            <a:r>
              <a:rPr lang="en-US" sz="2045">
                <a:solidFill>
                  <a:srgbClr val="FFFFFF"/>
                </a:solidFill>
                <a:latin typeface="Montserrat Light"/>
                <a:ea typeface="Montserrat Light"/>
                <a:cs typeface="Montserrat Light"/>
                <a:sym typeface="Montserrat Light"/>
              </a:rPr>
              <a:t>Sentiment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TextBox 6" id="6"/>
          <p:cNvSpPr txBox="true"/>
          <p:nvPr/>
        </p:nvSpPr>
        <p:spPr>
          <a:xfrm rot="0">
            <a:off x="3486733" y="1261012"/>
            <a:ext cx="11314534" cy="730216"/>
          </a:xfrm>
          <a:prstGeom prst="rect">
            <a:avLst/>
          </a:prstGeom>
        </p:spPr>
        <p:txBody>
          <a:bodyPr anchor="t" rtlCol="false" tIns="0" lIns="0" bIns="0" rIns="0">
            <a:spAutoFit/>
          </a:bodyPr>
          <a:lstStyle/>
          <a:p>
            <a:pPr algn="ctr">
              <a:lnSpc>
                <a:spcPts val="5951"/>
              </a:lnSpc>
            </a:pPr>
            <a:r>
              <a:rPr lang="en-US" b="true" sz="4251">
                <a:solidFill>
                  <a:srgbClr val="FFFFFF"/>
                </a:solidFill>
                <a:latin typeface="Red Hat Display Bold"/>
                <a:ea typeface="Red Hat Display Bold"/>
                <a:cs typeface="Red Hat Display Bold"/>
                <a:sym typeface="Red Hat Display Bold"/>
              </a:rPr>
              <a:t>Deep Learning</a:t>
            </a:r>
          </a:p>
        </p:txBody>
      </p:sp>
      <p:sp>
        <p:nvSpPr>
          <p:cNvPr name="Freeform 7" id="7"/>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8" id="8"/>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9" id="9"/>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10" id="10"/>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5572835" y="3280175"/>
            <a:ext cx="837444" cy="628844"/>
          </a:xfrm>
          <a:custGeom>
            <a:avLst/>
            <a:gdLst/>
            <a:ahLst/>
            <a:cxnLst/>
            <a:rect r="r" b="b" t="t" l="l"/>
            <a:pathLst>
              <a:path h="628844" w="837444">
                <a:moveTo>
                  <a:pt x="0" y="0"/>
                </a:moveTo>
                <a:lnTo>
                  <a:pt x="837444" y="0"/>
                </a:lnTo>
                <a:lnTo>
                  <a:pt x="837444" y="628844"/>
                </a:lnTo>
                <a:lnTo>
                  <a:pt x="0" y="6288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646564" y="3275593"/>
            <a:ext cx="6396527" cy="719463"/>
          </a:xfrm>
          <a:prstGeom prst="rect">
            <a:avLst/>
          </a:prstGeom>
        </p:spPr>
        <p:txBody>
          <a:bodyPr anchor="t" rtlCol="false" tIns="0" lIns="0" bIns="0" rIns="0">
            <a:spAutoFit/>
          </a:bodyPr>
          <a:lstStyle/>
          <a:p>
            <a:pPr algn="l">
              <a:lnSpc>
                <a:spcPts val="5856"/>
              </a:lnSpc>
            </a:pPr>
            <a:r>
              <a:rPr lang="en-US" b="true" sz="4183">
                <a:solidFill>
                  <a:srgbClr val="FFFFFF"/>
                </a:solidFill>
                <a:latin typeface="Red Hat Display Bold"/>
                <a:ea typeface="Red Hat Display Bold"/>
                <a:cs typeface="Red Hat Display Bold"/>
                <a:sym typeface="Red Hat Display Bold"/>
              </a:rPr>
              <a:t>What is Deep Learning?</a:t>
            </a:r>
          </a:p>
        </p:txBody>
      </p:sp>
      <p:sp>
        <p:nvSpPr>
          <p:cNvPr name="TextBox 13" id="13"/>
          <p:cNvSpPr txBox="true"/>
          <p:nvPr/>
        </p:nvSpPr>
        <p:spPr>
          <a:xfrm rot="0">
            <a:off x="6646564" y="4041727"/>
            <a:ext cx="6396527" cy="2965099"/>
          </a:xfrm>
          <a:prstGeom prst="rect">
            <a:avLst/>
          </a:prstGeom>
        </p:spPr>
        <p:txBody>
          <a:bodyPr anchor="t" rtlCol="false" tIns="0" lIns="0" bIns="0" rIns="0">
            <a:spAutoFit/>
          </a:bodyPr>
          <a:lstStyle/>
          <a:p>
            <a:pPr algn="l">
              <a:lnSpc>
                <a:spcPts val="4838"/>
              </a:lnSpc>
            </a:pPr>
            <a:r>
              <a:rPr lang="en-US" sz="2629">
                <a:solidFill>
                  <a:srgbClr val="FFFFFF"/>
                </a:solidFill>
                <a:latin typeface="Montserrat Light"/>
                <a:ea typeface="Montserrat Light"/>
                <a:cs typeface="Montserrat Light"/>
                <a:sym typeface="Montserrat Light"/>
              </a:rPr>
              <a:t>a subset of ML that uses multilayered neural networks (deep neural networks) to simulate the complex decision-making power of the human brain.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1001B">
                <a:alpha val="74902"/>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571"/>
                </a:lnSpc>
              </a:pPr>
            </a:p>
          </p:txBody>
        </p:sp>
      </p:grpSp>
      <p:sp>
        <p:nvSpPr>
          <p:cNvPr name="Freeform 6" id="6"/>
          <p:cNvSpPr/>
          <p:nvPr/>
        </p:nvSpPr>
        <p:spPr>
          <a:xfrm flipH="false" flipV="false" rot="-9107142">
            <a:off x="-2440411" y="4393050"/>
            <a:ext cx="6275070" cy="8229600"/>
          </a:xfrm>
          <a:custGeom>
            <a:avLst/>
            <a:gdLst/>
            <a:ahLst/>
            <a:cxnLst/>
            <a:rect r="r" b="b" t="t" l="l"/>
            <a:pathLst>
              <a:path h="8229600" w="6275070">
                <a:moveTo>
                  <a:pt x="0" y="0"/>
                </a:moveTo>
                <a:lnTo>
                  <a:pt x="6275070" y="0"/>
                </a:lnTo>
                <a:lnTo>
                  <a:pt x="6275070" y="8229600"/>
                </a:lnTo>
                <a:lnTo>
                  <a:pt x="0" y="8229600"/>
                </a:lnTo>
                <a:lnTo>
                  <a:pt x="0" y="0"/>
                </a:lnTo>
                <a:close/>
              </a:path>
            </a:pathLst>
          </a:custGeom>
          <a:blipFill>
            <a:blip r:embed="rId3">
              <a:alphaModFix amt="38000"/>
            </a:blip>
            <a:stretch>
              <a:fillRect l="0" t="0" r="0" b="0"/>
            </a:stretch>
          </a:blipFill>
        </p:spPr>
      </p:sp>
      <p:sp>
        <p:nvSpPr>
          <p:cNvPr name="Freeform 7" id="7"/>
          <p:cNvSpPr/>
          <p:nvPr/>
        </p:nvSpPr>
        <p:spPr>
          <a:xfrm flipH="false" flipV="false" rot="-8648172">
            <a:off x="13278231" y="-3539694"/>
            <a:ext cx="7962138" cy="8229600"/>
          </a:xfrm>
          <a:custGeom>
            <a:avLst/>
            <a:gdLst/>
            <a:ahLst/>
            <a:cxnLst/>
            <a:rect r="r" b="b" t="t" l="l"/>
            <a:pathLst>
              <a:path h="8229600" w="7962138">
                <a:moveTo>
                  <a:pt x="0" y="0"/>
                </a:moveTo>
                <a:lnTo>
                  <a:pt x="7962138" y="0"/>
                </a:lnTo>
                <a:lnTo>
                  <a:pt x="7962138" y="8229600"/>
                </a:lnTo>
                <a:lnTo>
                  <a:pt x="0" y="8229600"/>
                </a:lnTo>
                <a:lnTo>
                  <a:pt x="0" y="0"/>
                </a:lnTo>
                <a:close/>
              </a:path>
            </a:pathLst>
          </a:custGeom>
          <a:blipFill>
            <a:blip r:embed="rId4">
              <a:alphaModFix amt="38000"/>
            </a:blip>
            <a:stretch>
              <a:fillRect l="0" t="0" r="0" b="0"/>
            </a:stretch>
          </a:blipFill>
        </p:spPr>
      </p:sp>
      <p:sp>
        <p:nvSpPr>
          <p:cNvPr name="AutoShape 8" id="8"/>
          <p:cNvSpPr/>
          <p:nvPr/>
        </p:nvSpPr>
        <p:spPr>
          <a:xfrm>
            <a:off x="-1003049" y="9292543"/>
            <a:ext cx="19737132" cy="0"/>
          </a:xfrm>
          <a:prstGeom prst="line">
            <a:avLst/>
          </a:prstGeom>
          <a:ln cap="flat" w="38100">
            <a:solidFill>
              <a:srgbClr val="FFFFFF"/>
            </a:solidFill>
            <a:prstDash val="solid"/>
            <a:headEnd type="none" len="sm" w="sm"/>
            <a:tailEnd type="none" len="sm" w="sm"/>
          </a:ln>
        </p:spPr>
      </p:sp>
      <p:sp>
        <p:nvSpPr>
          <p:cNvPr name="AutoShape 9" id="9"/>
          <p:cNvSpPr/>
          <p:nvPr/>
        </p:nvSpPr>
        <p:spPr>
          <a:xfrm>
            <a:off x="-780312" y="994457"/>
            <a:ext cx="19737132"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1139615" y="2192232"/>
            <a:ext cx="597911" cy="1370569"/>
          </a:xfrm>
          <a:custGeom>
            <a:avLst/>
            <a:gdLst/>
            <a:ahLst/>
            <a:cxnLst/>
            <a:rect r="r" b="b" t="t" l="l"/>
            <a:pathLst>
              <a:path h="1370569" w="597911">
                <a:moveTo>
                  <a:pt x="0" y="0"/>
                </a:moveTo>
                <a:lnTo>
                  <a:pt x="597911" y="0"/>
                </a:lnTo>
                <a:lnTo>
                  <a:pt x="597911" y="1370569"/>
                </a:lnTo>
                <a:lnTo>
                  <a:pt x="0" y="1370569"/>
                </a:lnTo>
                <a:lnTo>
                  <a:pt x="0" y="0"/>
                </a:lnTo>
                <a:close/>
              </a:path>
            </a:pathLst>
          </a:custGeom>
          <a:blipFill>
            <a:blip r:embed="rId5"/>
            <a:stretch>
              <a:fillRect l="0" t="0" r="0" b="0"/>
            </a:stretch>
          </a:blipFill>
        </p:spPr>
      </p:sp>
      <p:sp>
        <p:nvSpPr>
          <p:cNvPr name="Freeform 11" id="11"/>
          <p:cNvSpPr/>
          <p:nvPr/>
        </p:nvSpPr>
        <p:spPr>
          <a:xfrm flipH="false" flipV="false" rot="0">
            <a:off x="770257" y="4432605"/>
            <a:ext cx="967269" cy="1112966"/>
          </a:xfrm>
          <a:custGeom>
            <a:avLst/>
            <a:gdLst/>
            <a:ahLst/>
            <a:cxnLst/>
            <a:rect r="r" b="b" t="t" l="l"/>
            <a:pathLst>
              <a:path h="1112966" w="967269">
                <a:moveTo>
                  <a:pt x="0" y="0"/>
                </a:moveTo>
                <a:lnTo>
                  <a:pt x="967269" y="0"/>
                </a:lnTo>
                <a:lnTo>
                  <a:pt x="967269" y="1112966"/>
                </a:lnTo>
                <a:lnTo>
                  <a:pt x="0" y="1112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539058" y="6908716"/>
            <a:ext cx="1198468" cy="1130918"/>
          </a:xfrm>
          <a:custGeom>
            <a:avLst/>
            <a:gdLst/>
            <a:ahLst/>
            <a:cxnLst/>
            <a:rect r="r" b="b" t="t" l="l"/>
            <a:pathLst>
              <a:path h="1130918" w="1198468">
                <a:moveTo>
                  <a:pt x="0" y="0"/>
                </a:moveTo>
                <a:lnTo>
                  <a:pt x="1198468" y="0"/>
                </a:lnTo>
                <a:lnTo>
                  <a:pt x="1198468" y="1130919"/>
                </a:lnTo>
                <a:lnTo>
                  <a:pt x="0" y="11309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243793" y="1203386"/>
            <a:ext cx="9723529" cy="713242"/>
          </a:xfrm>
          <a:prstGeom prst="rect">
            <a:avLst/>
          </a:prstGeom>
        </p:spPr>
        <p:txBody>
          <a:bodyPr anchor="t" rtlCol="false" tIns="0" lIns="0" bIns="0" rIns="0">
            <a:spAutoFit/>
          </a:bodyPr>
          <a:lstStyle/>
          <a:p>
            <a:pPr algn="ctr">
              <a:lnSpc>
                <a:spcPts val="5837"/>
              </a:lnSpc>
            </a:pPr>
            <a:r>
              <a:rPr lang="en-US" b="true" sz="4169">
                <a:solidFill>
                  <a:srgbClr val="FFFFFF"/>
                </a:solidFill>
                <a:latin typeface="Red Hat Display Bold"/>
                <a:ea typeface="Red Hat Display Bold"/>
                <a:cs typeface="Red Hat Display Bold"/>
                <a:sym typeface="Red Hat Display Bold"/>
              </a:rPr>
              <a:t>AI Applications</a:t>
            </a:r>
          </a:p>
        </p:txBody>
      </p:sp>
      <p:sp>
        <p:nvSpPr>
          <p:cNvPr name="TextBox 14" id="14"/>
          <p:cNvSpPr txBox="true"/>
          <p:nvPr/>
        </p:nvSpPr>
        <p:spPr>
          <a:xfrm rot="0">
            <a:off x="1952922" y="2135082"/>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Robotics</a:t>
            </a:r>
          </a:p>
        </p:txBody>
      </p:sp>
      <p:sp>
        <p:nvSpPr>
          <p:cNvPr name="TextBox 15" id="15"/>
          <p:cNvSpPr txBox="true"/>
          <p:nvPr/>
        </p:nvSpPr>
        <p:spPr>
          <a:xfrm rot="0">
            <a:off x="1952922" y="2609279"/>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Light"/>
                <a:ea typeface="Montserrat Light"/>
                <a:cs typeface="Montserrat Light"/>
                <a:sym typeface="Montserrat Light"/>
              </a:rPr>
              <a:t>AI in robotics enables robots to sense, learn, and react to the environment to perform complex tasks like navigation and object manipulation. It is used in manufacturing, delivery, and sometimes surgical robots to improve efficiency. </a:t>
            </a:r>
          </a:p>
        </p:txBody>
      </p:sp>
      <p:sp>
        <p:nvSpPr>
          <p:cNvPr name="TextBox 16" id="16"/>
          <p:cNvSpPr txBox="true"/>
          <p:nvPr/>
        </p:nvSpPr>
        <p:spPr>
          <a:xfrm rot="0">
            <a:off x="1952922" y="4265179"/>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Video Games</a:t>
            </a:r>
          </a:p>
        </p:txBody>
      </p:sp>
      <p:sp>
        <p:nvSpPr>
          <p:cNvPr name="TextBox 17" id="17"/>
          <p:cNvSpPr txBox="true"/>
          <p:nvPr/>
        </p:nvSpPr>
        <p:spPr>
          <a:xfrm rot="0">
            <a:off x="1952922" y="4739376"/>
            <a:ext cx="14305272" cy="8061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Light"/>
                <a:ea typeface="Montserrat Light"/>
                <a:cs typeface="Montserrat Light"/>
                <a:sym typeface="Montserrat Light"/>
              </a:rPr>
              <a:t>AI enhances video games by creating intelligent non-player characters (NPCs) that response realistically to players' actions. It also powers tailored gaming experiences for gamers through adaptive difficulty and responses prediction.</a:t>
            </a:r>
          </a:p>
        </p:txBody>
      </p:sp>
      <p:sp>
        <p:nvSpPr>
          <p:cNvPr name="TextBox 18" id="18"/>
          <p:cNvSpPr txBox="true"/>
          <p:nvPr/>
        </p:nvSpPr>
        <p:spPr>
          <a:xfrm rot="0">
            <a:off x="1952922" y="6461215"/>
            <a:ext cx="5351732" cy="447501"/>
          </a:xfrm>
          <a:prstGeom prst="rect">
            <a:avLst/>
          </a:prstGeom>
        </p:spPr>
        <p:txBody>
          <a:bodyPr anchor="t" rtlCol="false" tIns="0" lIns="0" bIns="0" rIns="0">
            <a:spAutoFit/>
          </a:bodyPr>
          <a:lstStyle/>
          <a:p>
            <a:pPr algn="l">
              <a:lnSpc>
                <a:spcPts val="3662"/>
              </a:lnSpc>
            </a:pPr>
            <a:r>
              <a:rPr lang="en-US" b="true" sz="2615">
                <a:solidFill>
                  <a:srgbClr val="FFFFFF"/>
                </a:solidFill>
                <a:latin typeface="Red Hat Display Bold"/>
                <a:ea typeface="Red Hat Display Bold"/>
                <a:cs typeface="Red Hat Display Bold"/>
                <a:sym typeface="Red Hat Display Bold"/>
              </a:rPr>
              <a:t>Healthcare</a:t>
            </a:r>
          </a:p>
        </p:txBody>
      </p:sp>
      <p:sp>
        <p:nvSpPr>
          <p:cNvPr name="TextBox 19" id="19"/>
          <p:cNvSpPr txBox="true"/>
          <p:nvPr/>
        </p:nvSpPr>
        <p:spPr>
          <a:xfrm rot="0">
            <a:off x="1952922" y="6935412"/>
            <a:ext cx="14305272" cy="1225295"/>
          </a:xfrm>
          <a:prstGeom prst="rect">
            <a:avLst/>
          </a:prstGeom>
        </p:spPr>
        <p:txBody>
          <a:bodyPr anchor="t" rtlCol="false" tIns="0" lIns="0" bIns="0" rIns="0">
            <a:spAutoFit/>
          </a:bodyPr>
          <a:lstStyle/>
          <a:p>
            <a:pPr algn="l">
              <a:lnSpc>
                <a:spcPts val="3312"/>
              </a:lnSpc>
            </a:pPr>
            <a:r>
              <a:rPr lang="en-US" sz="1800">
                <a:solidFill>
                  <a:srgbClr val="FFFFFF"/>
                </a:solidFill>
                <a:latin typeface="Montserrat Light"/>
                <a:ea typeface="Montserrat Light"/>
                <a:cs typeface="Montserrat Light"/>
                <a:sym typeface="Montserrat Light"/>
              </a:rPr>
              <a:t>AI in healthcare helps with early disease detection, diagnosis, and treatment by analyzing medical data like X-rays, lab results, patient history and data. It also supports virtual health assistants and robotic surgeries, improving patient care and reducing workloads for medical staff.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DAGlF9j6Qlg</dc:identifier>
  <dcterms:modified xsi:type="dcterms:W3CDTF">2011-08-01T06:04:30Z</dcterms:modified>
  <cp:revision>1</cp:revision>
  <dc:title>AI</dc:title>
</cp:coreProperties>
</file>